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23" r:id="rId2"/>
    <p:sldId id="281" r:id="rId3"/>
    <p:sldId id="290" r:id="rId4"/>
    <p:sldId id="284" r:id="rId5"/>
    <p:sldId id="291" r:id="rId6"/>
    <p:sldId id="293" r:id="rId7"/>
    <p:sldId id="294" r:id="rId8"/>
    <p:sldId id="295" r:id="rId9"/>
    <p:sldId id="298" r:id="rId10"/>
    <p:sldId id="330" r:id="rId11"/>
    <p:sldId id="301" r:id="rId12"/>
    <p:sldId id="305" r:id="rId13"/>
    <p:sldId id="308" r:id="rId14"/>
    <p:sldId id="332" r:id="rId15"/>
    <p:sldId id="306" r:id="rId16"/>
    <p:sldId id="309" r:id="rId17"/>
    <p:sldId id="317" r:id="rId18"/>
    <p:sldId id="318" r:id="rId19"/>
    <p:sldId id="312" r:id="rId20"/>
    <p:sldId id="319" r:id="rId21"/>
    <p:sldId id="328" r:id="rId22"/>
    <p:sldId id="329" r:id="rId23"/>
    <p:sldId id="331" r:id="rId24"/>
    <p:sldId id="333"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at Sukhanberdiyev" initials="KS" lastIdx="5" clrIdx="0">
    <p:extLst>
      <p:ext uri="{19B8F6BF-5375-455C-9EA6-DF929625EA0E}">
        <p15:presenceInfo xmlns:p15="http://schemas.microsoft.com/office/powerpoint/2012/main" userId="S-1-5-21-889838981-920820592-1903951286-795144" providerId="AD"/>
      </p:ext>
    </p:extLst>
  </p:cmAuthor>
  <p:cmAuthor id="2" name="Larissa Tikhonova" initials="LT" lastIdx="2" clrIdx="1">
    <p:extLst>
      <p:ext uri="{19B8F6BF-5375-455C-9EA6-DF929625EA0E}">
        <p15:presenceInfo xmlns:p15="http://schemas.microsoft.com/office/powerpoint/2012/main" userId="S-1-5-21-889838981-920820592-1903951286-792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CCFF"/>
    <a:srgbClr val="6600FF"/>
    <a:srgbClr val="B1648E"/>
    <a:srgbClr val="CDC9D2"/>
    <a:srgbClr val="D0E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343" autoAdjust="0"/>
  </p:normalViewPr>
  <p:slideViewPr>
    <p:cSldViewPr>
      <p:cViewPr varScale="1">
        <p:scale>
          <a:sx n="62" d="100"/>
          <a:sy n="62" d="100"/>
        </p:scale>
        <p:origin x="708" y="78"/>
      </p:cViewPr>
      <p:guideLst>
        <p:guide orient="horz" pos="2160"/>
        <p:guide pos="2880"/>
      </p:guideLst>
    </p:cSldViewPr>
  </p:slideViewPr>
  <p:outlineViewPr>
    <p:cViewPr>
      <p:scale>
        <a:sx n="33" d="100"/>
        <a:sy n="33" d="100"/>
      </p:scale>
      <p:origin x="0" y="965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592" y="-84"/>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Лист1!$B$1</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Раннее прикладывание</c:v>
                </c:pt>
                <c:pt idx="1">
                  <c:v>Исключительно грудное вскармливание</c:v>
                </c:pt>
                <c:pt idx="2">
                  <c:v>Кормление в 1 год</c:v>
                </c:pt>
              </c:strCache>
            </c:strRef>
          </c:cat>
          <c:val>
            <c:numRef>
              <c:f>Лист1!$B$2:$B$4</c:f>
              <c:numCache>
                <c:formatCode>General</c:formatCode>
                <c:ptCount val="3"/>
                <c:pt idx="0">
                  <c:v>83.3</c:v>
                </c:pt>
                <c:pt idx="1">
                  <c:v>37.800000000000004</c:v>
                </c:pt>
                <c:pt idx="2">
                  <c:v>59.8</c:v>
                </c:pt>
              </c:numCache>
            </c:numRef>
          </c:val>
          <c:extLst>
            <c:ext xmlns:c16="http://schemas.microsoft.com/office/drawing/2014/chart" uri="{C3380CC4-5D6E-409C-BE32-E72D297353CC}">
              <c16:uniqueId val="{00000000-EDC9-4E51-BD9B-483462D5FC7A}"/>
            </c:ext>
          </c:extLst>
        </c:ser>
        <c:ser>
          <c:idx val="1"/>
          <c:order val="1"/>
          <c:tx>
            <c:strRef>
              <c:f>Лист1!$C$1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Раннее прикладывание</c:v>
                </c:pt>
                <c:pt idx="1">
                  <c:v>Исключительно грудное вскармливание</c:v>
                </c:pt>
                <c:pt idx="2">
                  <c:v>Кормление в 1 год</c:v>
                </c:pt>
              </c:strCache>
            </c:strRef>
          </c:cat>
          <c:val>
            <c:numRef>
              <c:f>Лист1!$C$2:$C$4</c:f>
              <c:numCache>
                <c:formatCode>General</c:formatCode>
                <c:ptCount val="3"/>
                <c:pt idx="0">
                  <c:v>67.8</c:v>
                </c:pt>
                <c:pt idx="1">
                  <c:v>31.8</c:v>
                </c:pt>
                <c:pt idx="2">
                  <c:v>50.8</c:v>
                </c:pt>
              </c:numCache>
            </c:numRef>
          </c:val>
          <c:extLst>
            <c:ext xmlns:c16="http://schemas.microsoft.com/office/drawing/2014/chart" uri="{C3380CC4-5D6E-409C-BE32-E72D297353CC}">
              <c16:uniqueId val="{00000001-EDC9-4E51-BD9B-483462D5FC7A}"/>
            </c:ext>
          </c:extLst>
        </c:ser>
        <c:dLbls>
          <c:showLegendKey val="0"/>
          <c:showVal val="1"/>
          <c:showCatName val="0"/>
          <c:showSerName val="0"/>
          <c:showPercent val="0"/>
          <c:showBubbleSize val="0"/>
        </c:dLbls>
        <c:gapWidth val="182"/>
        <c:axId val="338266880"/>
        <c:axId val="338268448"/>
      </c:barChart>
      <c:catAx>
        <c:axId val="338266880"/>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endParaRPr lang="en-US"/>
          </a:p>
        </c:txPr>
        <c:crossAx val="338268448"/>
        <c:crosses val="autoZero"/>
        <c:auto val="1"/>
        <c:lblAlgn val="ctr"/>
        <c:lblOffset val="100"/>
        <c:noMultiLvlLbl val="0"/>
      </c:catAx>
      <c:valAx>
        <c:axId val="338268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endParaRPr lang="en-US"/>
          </a:p>
        </c:txPr>
        <c:crossAx val="33826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Лист1!$B$1</c:f>
              <c:strCache>
                <c:ptCount val="1"/>
                <c:pt idx="0">
                  <c:v>2015</c:v>
                </c:pt>
              </c:strCache>
            </c:strRef>
          </c:tx>
          <c:invertIfNegative val="0"/>
          <c:dLbls>
            <c:spPr>
              <a:noFill/>
              <a:ln>
                <a:noFill/>
              </a:ln>
              <a:effectLst/>
            </c:spPr>
            <c:txPr>
              <a:bodyPr/>
              <a:lstStyle/>
              <a:p>
                <a:pPr>
                  <a:defRPr lang="en-US"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Знание 2-х опасных признаков КВН</c:v>
                </c:pt>
                <c:pt idx="1">
                  <c:v>Психологическая агрессия</c:v>
                </c:pt>
                <c:pt idx="2">
                  <c:v>Физическое наказание</c:v>
                </c:pt>
                <c:pt idx="3">
                  <c:v>Индекс развития ребенка</c:v>
                </c:pt>
              </c:strCache>
            </c:strRef>
          </c:cat>
          <c:val>
            <c:numRef>
              <c:f>Лист1!$B$2:$B$5</c:f>
              <c:numCache>
                <c:formatCode>General</c:formatCode>
                <c:ptCount val="4"/>
                <c:pt idx="0">
                  <c:v>36.700000000000003</c:v>
                </c:pt>
                <c:pt idx="1">
                  <c:v>47.2</c:v>
                </c:pt>
                <c:pt idx="2">
                  <c:v>26.2</c:v>
                </c:pt>
                <c:pt idx="3">
                  <c:v>85.5</c:v>
                </c:pt>
              </c:numCache>
            </c:numRef>
          </c:val>
          <c:extLst>
            <c:ext xmlns:c16="http://schemas.microsoft.com/office/drawing/2014/chart" uri="{C3380CC4-5D6E-409C-BE32-E72D297353CC}">
              <c16:uniqueId val="{00000000-CD40-4D4E-A89A-7CED87D014C8}"/>
            </c:ext>
          </c:extLst>
        </c:ser>
        <c:ser>
          <c:idx val="1"/>
          <c:order val="1"/>
          <c:tx>
            <c:strRef>
              <c:f>Лист1!$C$1</c:f>
              <c:strCache>
                <c:ptCount val="1"/>
                <c:pt idx="0">
                  <c:v>2011</c:v>
                </c:pt>
              </c:strCache>
            </c:strRef>
          </c:tx>
          <c:invertIfNegative val="0"/>
          <c:dLbls>
            <c:spPr>
              <a:noFill/>
              <a:ln>
                <a:noFill/>
              </a:ln>
              <a:effectLst/>
            </c:spPr>
            <c:txPr>
              <a:bodyPr/>
              <a:lstStyle/>
              <a:p>
                <a:pPr>
                  <a:defRPr lang="en-US"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Знание 2-х опасных признаков КВН</c:v>
                </c:pt>
                <c:pt idx="1">
                  <c:v>Психологическая агрессия</c:v>
                </c:pt>
                <c:pt idx="2">
                  <c:v>Физическое наказание</c:v>
                </c:pt>
                <c:pt idx="3">
                  <c:v>Индекс развития ребенка</c:v>
                </c:pt>
              </c:strCache>
            </c:strRef>
          </c:cat>
          <c:val>
            <c:numRef>
              <c:f>Лист1!$C$2:$C$5</c:f>
              <c:numCache>
                <c:formatCode>General</c:formatCode>
                <c:ptCount val="4"/>
                <c:pt idx="0">
                  <c:v>22.2</c:v>
                </c:pt>
                <c:pt idx="1">
                  <c:v>43.3</c:v>
                </c:pt>
                <c:pt idx="2">
                  <c:v>29.1</c:v>
                </c:pt>
                <c:pt idx="3">
                  <c:v>86.1</c:v>
                </c:pt>
              </c:numCache>
            </c:numRef>
          </c:val>
          <c:extLst>
            <c:ext xmlns:c16="http://schemas.microsoft.com/office/drawing/2014/chart" uri="{C3380CC4-5D6E-409C-BE32-E72D297353CC}">
              <c16:uniqueId val="{00000001-CD40-4D4E-A89A-7CED87D014C8}"/>
            </c:ext>
          </c:extLst>
        </c:ser>
        <c:dLbls>
          <c:showLegendKey val="0"/>
          <c:showVal val="0"/>
          <c:showCatName val="0"/>
          <c:showSerName val="0"/>
          <c:showPercent val="0"/>
          <c:showBubbleSize val="0"/>
        </c:dLbls>
        <c:gapWidth val="150"/>
        <c:axId val="338269624"/>
        <c:axId val="338272368"/>
      </c:barChart>
      <c:catAx>
        <c:axId val="338269624"/>
        <c:scaling>
          <c:orientation val="minMax"/>
        </c:scaling>
        <c:delete val="0"/>
        <c:axPos val="l"/>
        <c:numFmt formatCode="General" sourceLinked="0"/>
        <c:majorTickMark val="out"/>
        <c:minorTickMark val="none"/>
        <c:tickLblPos val="nextTo"/>
        <c:txPr>
          <a:bodyPr/>
          <a:lstStyle/>
          <a:p>
            <a:pPr>
              <a:defRPr lang="en-US" sz="1600"/>
            </a:pPr>
            <a:endParaRPr lang="en-US"/>
          </a:p>
        </c:txPr>
        <c:crossAx val="338272368"/>
        <c:crosses val="autoZero"/>
        <c:auto val="1"/>
        <c:lblAlgn val="ctr"/>
        <c:lblOffset val="100"/>
        <c:noMultiLvlLbl val="0"/>
      </c:catAx>
      <c:valAx>
        <c:axId val="338272368"/>
        <c:scaling>
          <c:orientation val="minMax"/>
        </c:scaling>
        <c:delete val="0"/>
        <c:axPos val="b"/>
        <c:majorGridlines/>
        <c:numFmt formatCode="General" sourceLinked="1"/>
        <c:majorTickMark val="out"/>
        <c:minorTickMark val="none"/>
        <c:tickLblPos val="nextTo"/>
        <c:txPr>
          <a:bodyPr/>
          <a:lstStyle/>
          <a:p>
            <a:pPr>
              <a:defRPr lang="en-US"/>
            </a:pPr>
            <a:endParaRPr lang="en-US"/>
          </a:p>
        </c:txPr>
        <c:crossAx val="338269624"/>
        <c:crosses val="autoZero"/>
        <c:crossBetween val="between"/>
      </c:valAx>
    </c:plotArea>
    <c:legend>
      <c:legendPos val="b"/>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A47F-3D2C-48AC-9E11-24FC98DBB69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56F3BCD9-8D99-4F31-8DBA-150BD5DC3C94}">
      <dgm:prSet phldrT="[Текст]" custT="1"/>
      <dgm:spPr/>
      <dgm:t>
        <a:bodyPr anchor="t"/>
        <a:lstStyle/>
        <a:p>
          <a:pPr algn="l"/>
          <a:r>
            <a:rPr lang="ru-RU" sz="1600" b="0" dirty="0">
              <a:latin typeface="Arial" panose="020B0604020202020204" pitchFamily="34" charset="0"/>
              <a:cs typeface="Arial" panose="020B0604020202020204" pitchFamily="34" charset="0"/>
            </a:rPr>
            <a:t>Шаг 1 </a:t>
          </a:r>
        </a:p>
        <a:p>
          <a:pPr algn="l"/>
          <a:r>
            <a:rPr lang="ru-RU" sz="1600" b="0" dirty="0">
              <a:latin typeface="Arial" panose="020B0604020202020204" pitchFamily="34" charset="0"/>
              <a:cs typeface="Arial" panose="020B0604020202020204" pitchFamily="34" charset="0"/>
            </a:rPr>
            <a:t>Проведение оценки качества патронажных услуг  методом ОГКЛ:</a:t>
          </a:r>
        </a:p>
        <a:p>
          <a:pPr algn="l"/>
          <a:r>
            <a:rPr lang="ru-RU" sz="1600" dirty="0">
              <a:latin typeface="Arial" panose="020B0604020202020204" pitchFamily="34" charset="0"/>
              <a:cs typeface="Arial" panose="020B0604020202020204" pitchFamily="34" charset="0"/>
            </a:rPr>
            <a:t>Проведение опроса домохозяйств,</a:t>
          </a:r>
        </a:p>
        <a:p>
          <a:pPr algn="l"/>
          <a:r>
            <a:rPr lang="ru-RU" sz="1600" dirty="0">
              <a:latin typeface="Arial" panose="020B0604020202020204" pitchFamily="34" charset="0"/>
              <a:cs typeface="Arial" panose="020B0604020202020204" pitchFamily="34" charset="0"/>
            </a:rPr>
            <a:t>Анкетирование сотрудников, руководителей ПМСП,</a:t>
          </a:r>
        </a:p>
        <a:p>
          <a:pPr algn="l"/>
          <a:r>
            <a:rPr lang="ru-RU" sz="1600" dirty="0">
              <a:latin typeface="Arial" panose="020B0604020202020204" pitchFamily="34" charset="0"/>
              <a:cs typeface="Arial" panose="020B0604020202020204" pitchFamily="34" charset="0"/>
            </a:rPr>
            <a:t>Оценка исходной ситуации и расчет потребности в кадрах на уровне каждого учреждения</a:t>
          </a:r>
          <a:endParaRPr lang="en-US" sz="1600" dirty="0">
            <a:latin typeface="Arial" panose="020B0604020202020204" pitchFamily="34" charset="0"/>
            <a:cs typeface="Arial" panose="020B0604020202020204" pitchFamily="34" charset="0"/>
          </a:endParaRPr>
        </a:p>
      </dgm:t>
    </dgm:pt>
    <dgm:pt modelId="{F28FE548-6F3B-4B2C-ABE0-CFE1D73B961D}" type="parTrans" cxnId="{A05A0E58-AE2C-46A6-A60B-5F4172D2961C}">
      <dgm:prSet/>
      <dgm:spPr/>
      <dgm:t>
        <a:bodyPr/>
        <a:lstStyle/>
        <a:p>
          <a:endParaRPr lang="ru-RU"/>
        </a:p>
      </dgm:t>
    </dgm:pt>
    <dgm:pt modelId="{6B64B066-7E91-44AB-9051-B909D262F6A3}" type="sibTrans" cxnId="{A05A0E58-AE2C-46A6-A60B-5F4172D2961C}">
      <dgm:prSet/>
      <dgm:spPr/>
      <dgm:t>
        <a:bodyPr/>
        <a:lstStyle/>
        <a:p>
          <a:endParaRPr lang="ru-RU"/>
        </a:p>
      </dgm:t>
    </dgm:pt>
    <dgm:pt modelId="{73BBC2A2-0905-4CAE-826B-434D6631C86A}">
      <dgm:prSet phldrT="[Текст]" custT="1"/>
      <dgm:spPr/>
      <dgm:t>
        <a:bodyPr anchor="t"/>
        <a:lstStyle/>
        <a:p>
          <a:pPr algn="l"/>
          <a:r>
            <a:rPr lang="ru-RU" sz="1600" b="0" dirty="0">
              <a:latin typeface="Arial" panose="020B0604020202020204" pitchFamily="34" charset="0"/>
              <a:cs typeface="Arial" panose="020B0604020202020204" pitchFamily="34" charset="0"/>
            </a:rPr>
            <a:t>Шаг 2 </a:t>
          </a:r>
        </a:p>
        <a:p>
          <a:r>
            <a:rPr lang="ru-RU" sz="1600" b="0" dirty="0">
              <a:latin typeface="Arial" panose="020B0604020202020204" pitchFamily="34" charset="0"/>
              <a:cs typeface="Arial" panose="020B0604020202020204" pitchFamily="34" charset="0"/>
            </a:rPr>
            <a:t>Ориентационный трехдневный информационный тренинг для руководителей управления здравоохранения, заместителей по охране здоровья матери и ребенка, главных педиатров и первых руководителей учреждений ПМСП.</a:t>
          </a:r>
        </a:p>
        <a:p>
          <a:pPr algn="ctr"/>
          <a:endParaRPr lang="ru-RU" sz="900" dirty="0"/>
        </a:p>
      </dgm:t>
    </dgm:pt>
    <dgm:pt modelId="{EB08080F-B80C-497A-B596-B7B06DA290C2}" type="parTrans" cxnId="{13136C92-1563-4B30-BB61-3A535A0D4A9E}">
      <dgm:prSet/>
      <dgm:spPr/>
      <dgm:t>
        <a:bodyPr/>
        <a:lstStyle/>
        <a:p>
          <a:endParaRPr lang="ru-RU"/>
        </a:p>
      </dgm:t>
    </dgm:pt>
    <dgm:pt modelId="{BFFC91DA-2AA1-4D85-AEF8-DF8BE59DAE8F}" type="sibTrans" cxnId="{13136C92-1563-4B30-BB61-3A535A0D4A9E}">
      <dgm:prSet/>
      <dgm:spPr/>
      <dgm:t>
        <a:bodyPr/>
        <a:lstStyle/>
        <a:p>
          <a:endParaRPr lang="ru-RU"/>
        </a:p>
      </dgm:t>
    </dgm:pt>
    <dgm:pt modelId="{67F4A726-3A0F-4BC6-8993-EB767E1FE12A}">
      <dgm:prSet phldrT="[Текст]" custT="1"/>
      <dgm:spPr/>
      <dgm:t>
        <a:bodyPr/>
        <a:lstStyle/>
        <a:p>
          <a:r>
            <a:rPr lang="ru-RU" sz="1600" b="0" i="0" dirty="0">
              <a:latin typeface="Arial" panose="020B0604020202020204" pitchFamily="34" charset="0"/>
              <a:cs typeface="Arial" panose="020B0604020202020204" pitchFamily="34" charset="0"/>
            </a:rPr>
            <a:t>Шаг 3 </a:t>
          </a:r>
        </a:p>
        <a:p>
          <a:r>
            <a:rPr lang="ru-RU" sz="1600" b="0" i="0" dirty="0">
              <a:latin typeface="Arial" panose="020B0604020202020204" pitchFamily="34" charset="0"/>
              <a:cs typeface="Arial" panose="020B0604020202020204" pitchFamily="34" charset="0"/>
            </a:rPr>
            <a:t>Планирование обучения</a:t>
          </a:r>
        </a:p>
        <a:p>
          <a:r>
            <a:rPr lang="ru-RU" sz="1600" b="0" dirty="0">
              <a:latin typeface="Arial" panose="020B0604020202020204" pitchFamily="34" charset="0"/>
              <a:cs typeface="Arial" panose="020B0604020202020204" pitchFamily="34" charset="0"/>
            </a:rPr>
            <a:t>Первичный тренинг, на котором проводится обучение 16 модулям ЮНИСЕФ, содержащих основную информацию для патронажной сестры по программе, проводится с отрывом от </a:t>
          </a:r>
          <a:r>
            <a:rPr lang="ru-RU" sz="1600" b="0" dirty="0" err="1">
              <a:latin typeface="Arial" panose="020B0604020202020204" pitchFamily="34" charset="0"/>
              <a:cs typeface="Arial" panose="020B0604020202020204" pitchFamily="34" charset="0"/>
            </a:rPr>
            <a:t>производстства</a:t>
          </a:r>
          <a:r>
            <a:rPr lang="ru-RU" sz="1600" b="0" dirty="0">
              <a:latin typeface="Arial" panose="020B0604020202020204" pitchFamily="34" charset="0"/>
              <a:cs typeface="Arial" panose="020B0604020202020204" pitchFamily="34" charset="0"/>
            </a:rPr>
            <a:t> в 2 этапа. </a:t>
          </a:r>
        </a:p>
      </dgm:t>
    </dgm:pt>
    <dgm:pt modelId="{743F5158-7E92-47AA-BD8A-A0B48D7C8248}" type="parTrans" cxnId="{2DA656C4-DE31-4A9D-BC26-CB7F764EEF03}">
      <dgm:prSet/>
      <dgm:spPr/>
      <dgm:t>
        <a:bodyPr/>
        <a:lstStyle/>
        <a:p>
          <a:endParaRPr lang="ru-RU"/>
        </a:p>
      </dgm:t>
    </dgm:pt>
    <dgm:pt modelId="{545E084F-8539-44D2-88DC-8978A41F4EE2}" type="sibTrans" cxnId="{2DA656C4-DE31-4A9D-BC26-CB7F764EEF03}">
      <dgm:prSet/>
      <dgm:spPr/>
      <dgm:t>
        <a:bodyPr/>
        <a:lstStyle/>
        <a:p>
          <a:endParaRPr lang="ru-RU"/>
        </a:p>
      </dgm:t>
    </dgm:pt>
    <dgm:pt modelId="{69DC7FF9-B36B-4EA1-A134-03F49D9E9337}">
      <dgm:prSet phldrT="[Текст]" phldr="1"/>
      <dgm:spPr/>
      <dgm:t>
        <a:bodyPr/>
        <a:lstStyle/>
        <a:p>
          <a:endParaRPr lang="ru-RU" sz="700"/>
        </a:p>
      </dgm:t>
    </dgm:pt>
    <dgm:pt modelId="{F32FB8E1-853A-41B5-919A-29068E88DC33}" type="parTrans" cxnId="{3C84D59B-E2A2-4227-862F-72579BE7C3F9}">
      <dgm:prSet/>
      <dgm:spPr/>
      <dgm:t>
        <a:bodyPr/>
        <a:lstStyle/>
        <a:p>
          <a:endParaRPr lang="ru-RU"/>
        </a:p>
      </dgm:t>
    </dgm:pt>
    <dgm:pt modelId="{082880B6-91C3-49B3-B72D-3CACAE3D292D}" type="sibTrans" cxnId="{3C84D59B-E2A2-4227-862F-72579BE7C3F9}">
      <dgm:prSet/>
      <dgm:spPr/>
      <dgm:t>
        <a:bodyPr/>
        <a:lstStyle/>
        <a:p>
          <a:endParaRPr lang="ru-RU"/>
        </a:p>
      </dgm:t>
    </dgm:pt>
    <dgm:pt modelId="{FB952BB9-A257-4180-B369-A4ED7D1A0D21}">
      <dgm:prSet phldrT="[Текст]"/>
      <dgm:spPr/>
      <dgm:t>
        <a:bodyPr/>
        <a:lstStyle/>
        <a:p>
          <a:endParaRPr lang="ru-RU" sz="700" dirty="0"/>
        </a:p>
      </dgm:t>
    </dgm:pt>
    <dgm:pt modelId="{D3C89A78-FF5C-416A-8B67-9A11AB292BC4}" type="parTrans" cxnId="{F57D952F-E996-4402-A855-2FA86D1DDD19}">
      <dgm:prSet/>
      <dgm:spPr/>
      <dgm:t>
        <a:bodyPr/>
        <a:lstStyle/>
        <a:p>
          <a:endParaRPr lang="ru-RU"/>
        </a:p>
      </dgm:t>
    </dgm:pt>
    <dgm:pt modelId="{819CC90C-781E-4E1F-A02D-AE252FC88366}" type="sibTrans" cxnId="{F57D952F-E996-4402-A855-2FA86D1DDD19}">
      <dgm:prSet/>
      <dgm:spPr/>
      <dgm:t>
        <a:bodyPr/>
        <a:lstStyle/>
        <a:p>
          <a:endParaRPr lang="ru-RU"/>
        </a:p>
      </dgm:t>
    </dgm:pt>
    <dgm:pt modelId="{2AF0A87F-DF7E-4DD0-9252-BAA2E4AE1C1D}">
      <dgm:prSet phldrT="[Текст]" custT="1"/>
      <dgm:spPr/>
      <dgm:t>
        <a:bodyPr/>
        <a:lstStyle/>
        <a:p>
          <a:endParaRPr lang="ru-RU" sz="1400" dirty="0"/>
        </a:p>
      </dgm:t>
    </dgm:pt>
    <dgm:pt modelId="{2CDA66C4-A9CF-4C83-AE8D-66A8AA4AE005}" type="parTrans" cxnId="{BAB95545-5044-4C81-96A0-5E86ADC6BF57}">
      <dgm:prSet/>
      <dgm:spPr/>
      <dgm:t>
        <a:bodyPr/>
        <a:lstStyle/>
        <a:p>
          <a:endParaRPr lang="ru-RU"/>
        </a:p>
      </dgm:t>
    </dgm:pt>
    <dgm:pt modelId="{98E7922A-50CE-4A72-B2A8-E3F3AA89D32E}" type="sibTrans" cxnId="{BAB95545-5044-4C81-96A0-5E86ADC6BF57}">
      <dgm:prSet/>
      <dgm:spPr/>
      <dgm:t>
        <a:bodyPr/>
        <a:lstStyle/>
        <a:p>
          <a:endParaRPr lang="ru-RU"/>
        </a:p>
      </dgm:t>
    </dgm:pt>
    <dgm:pt modelId="{4A900E17-63F3-4F0F-B9AE-AC78E500B113}">
      <dgm:prSet phldrT="[Текст]"/>
      <dgm:spPr/>
      <dgm:t>
        <a:bodyPr/>
        <a:lstStyle/>
        <a:p>
          <a:endParaRPr lang="ru-RU" sz="700" dirty="0"/>
        </a:p>
      </dgm:t>
    </dgm:pt>
    <dgm:pt modelId="{E2AE0CD4-F62F-4ABF-A7C3-73BC1624D116}" type="parTrans" cxnId="{92A536E1-5A89-46E1-B494-C2E172001D10}">
      <dgm:prSet/>
      <dgm:spPr/>
      <dgm:t>
        <a:bodyPr/>
        <a:lstStyle/>
        <a:p>
          <a:endParaRPr lang="ru-RU"/>
        </a:p>
      </dgm:t>
    </dgm:pt>
    <dgm:pt modelId="{0258A220-6DEC-4916-801C-45B1A473F0AE}" type="sibTrans" cxnId="{92A536E1-5A89-46E1-B494-C2E172001D10}">
      <dgm:prSet/>
      <dgm:spPr/>
      <dgm:t>
        <a:bodyPr/>
        <a:lstStyle/>
        <a:p>
          <a:endParaRPr lang="ru-RU"/>
        </a:p>
      </dgm:t>
    </dgm:pt>
    <dgm:pt modelId="{029B6463-3EB7-43EF-B69C-B74C692708DF}">
      <dgm:prSet phldrT="[Текст]"/>
      <dgm:spPr/>
      <dgm:t>
        <a:bodyPr/>
        <a:lstStyle/>
        <a:p>
          <a:endParaRPr lang="ru-RU" sz="700" dirty="0"/>
        </a:p>
      </dgm:t>
    </dgm:pt>
    <dgm:pt modelId="{C2FF3A3E-79DB-451E-A3C1-0D830AB9F2BE}" type="parTrans" cxnId="{2CD1472E-ECF0-4329-81CF-5A17732689D5}">
      <dgm:prSet/>
      <dgm:spPr/>
      <dgm:t>
        <a:bodyPr/>
        <a:lstStyle/>
        <a:p>
          <a:endParaRPr lang="ru-RU"/>
        </a:p>
      </dgm:t>
    </dgm:pt>
    <dgm:pt modelId="{BBB0D5D6-09A7-41CC-BC06-41246AFE1D7E}" type="sibTrans" cxnId="{2CD1472E-ECF0-4329-81CF-5A17732689D5}">
      <dgm:prSet/>
      <dgm:spPr/>
      <dgm:t>
        <a:bodyPr/>
        <a:lstStyle/>
        <a:p>
          <a:endParaRPr lang="ru-RU"/>
        </a:p>
      </dgm:t>
    </dgm:pt>
    <dgm:pt modelId="{B076ED6E-5499-4BD0-ADFF-CDF4C045C1ED}">
      <dgm:prSet phldrT="[Текст]"/>
      <dgm:spPr/>
      <dgm:t>
        <a:bodyPr/>
        <a:lstStyle/>
        <a:p>
          <a:endParaRPr lang="ru-RU" sz="700" dirty="0"/>
        </a:p>
      </dgm:t>
    </dgm:pt>
    <dgm:pt modelId="{80B4684A-24D9-496C-89CD-C789B9405C4E}" type="parTrans" cxnId="{B083C8F3-1F90-4147-A0BA-F55B26369633}">
      <dgm:prSet/>
      <dgm:spPr/>
      <dgm:t>
        <a:bodyPr/>
        <a:lstStyle/>
        <a:p>
          <a:endParaRPr lang="ru-RU"/>
        </a:p>
      </dgm:t>
    </dgm:pt>
    <dgm:pt modelId="{C9DC1804-5D0C-4BE6-B6BB-738574613712}" type="sibTrans" cxnId="{B083C8F3-1F90-4147-A0BA-F55B26369633}">
      <dgm:prSet/>
      <dgm:spPr/>
      <dgm:t>
        <a:bodyPr/>
        <a:lstStyle/>
        <a:p>
          <a:endParaRPr lang="ru-RU"/>
        </a:p>
      </dgm:t>
    </dgm:pt>
    <dgm:pt modelId="{E800DBF2-4760-4E5B-8BB9-73A42BDBDA35}">
      <dgm:prSet phldrT="[Текст]"/>
      <dgm:spPr/>
      <dgm:t>
        <a:bodyPr/>
        <a:lstStyle/>
        <a:p>
          <a:endParaRPr lang="ru-RU" sz="700" dirty="0"/>
        </a:p>
      </dgm:t>
    </dgm:pt>
    <dgm:pt modelId="{28C148AE-56FB-45D2-B896-1A611FB85297}" type="parTrans" cxnId="{4BA1D707-2191-4AD9-96B3-F120EA7E9113}">
      <dgm:prSet/>
      <dgm:spPr/>
      <dgm:t>
        <a:bodyPr/>
        <a:lstStyle/>
        <a:p>
          <a:endParaRPr lang="ru-RU"/>
        </a:p>
      </dgm:t>
    </dgm:pt>
    <dgm:pt modelId="{012DDC2A-F6CB-45A3-816D-B0AC0FF197CB}" type="sibTrans" cxnId="{4BA1D707-2191-4AD9-96B3-F120EA7E9113}">
      <dgm:prSet/>
      <dgm:spPr/>
      <dgm:t>
        <a:bodyPr/>
        <a:lstStyle/>
        <a:p>
          <a:endParaRPr lang="ru-RU"/>
        </a:p>
      </dgm:t>
    </dgm:pt>
    <dgm:pt modelId="{03DF28DD-4C02-45EE-9F91-A6BFEAC7CBF3}">
      <dgm:prSet phldrT="[Текст]"/>
      <dgm:spPr/>
      <dgm:t>
        <a:bodyPr/>
        <a:lstStyle/>
        <a:p>
          <a:endParaRPr lang="ru-RU" sz="700" dirty="0"/>
        </a:p>
      </dgm:t>
    </dgm:pt>
    <dgm:pt modelId="{02D5DD78-7ED9-4566-AB35-3C71D70AB594}" type="parTrans" cxnId="{45CB2704-9AA8-461C-94C9-D3A9A0A767E7}">
      <dgm:prSet/>
      <dgm:spPr/>
      <dgm:t>
        <a:bodyPr/>
        <a:lstStyle/>
        <a:p>
          <a:endParaRPr lang="ru-RU"/>
        </a:p>
      </dgm:t>
    </dgm:pt>
    <dgm:pt modelId="{370BB438-82A8-4D72-8747-A65C0B4F1FB0}" type="sibTrans" cxnId="{45CB2704-9AA8-461C-94C9-D3A9A0A767E7}">
      <dgm:prSet/>
      <dgm:spPr/>
      <dgm:t>
        <a:bodyPr/>
        <a:lstStyle/>
        <a:p>
          <a:endParaRPr lang="ru-RU"/>
        </a:p>
      </dgm:t>
    </dgm:pt>
    <dgm:pt modelId="{D6165FAC-42A1-4C7C-BE7E-187694C08A6F}">
      <dgm:prSet phldrT="[Текст]"/>
      <dgm:spPr/>
      <dgm:t>
        <a:bodyPr/>
        <a:lstStyle/>
        <a:p>
          <a:endParaRPr lang="ru-RU" sz="700" dirty="0"/>
        </a:p>
      </dgm:t>
    </dgm:pt>
    <dgm:pt modelId="{A37942A5-23B4-4B84-A565-73FBD5B539D9}" type="parTrans" cxnId="{6696E1E8-0D1E-491E-8181-82E978009D10}">
      <dgm:prSet/>
      <dgm:spPr/>
      <dgm:t>
        <a:bodyPr/>
        <a:lstStyle/>
        <a:p>
          <a:endParaRPr lang="ru-RU"/>
        </a:p>
      </dgm:t>
    </dgm:pt>
    <dgm:pt modelId="{BF35134B-6161-4E53-82D9-64F86D121D78}" type="sibTrans" cxnId="{6696E1E8-0D1E-491E-8181-82E978009D10}">
      <dgm:prSet/>
      <dgm:spPr/>
      <dgm:t>
        <a:bodyPr/>
        <a:lstStyle/>
        <a:p>
          <a:endParaRPr lang="ru-RU"/>
        </a:p>
      </dgm:t>
    </dgm:pt>
    <dgm:pt modelId="{12F0501A-4C4E-4C13-BCB5-D73D5291B8E9}">
      <dgm:prSet phldrT="[Текст]"/>
      <dgm:spPr/>
      <dgm:t>
        <a:bodyPr/>
        <a:lstStyle/>
        <a:p>
          <a:endParaRPr lang="ru-RU" sz="700" dirty="0"/>
        </a:p>
      </dgm:t>
    </dgm:pt>
    <dgm:pt modelId="{D7D5E04A-166F-40D6-8E6C-79D9C8288E33}" type="parTrans" cxnId="{9117C56D-5C08-41D6-9815-FE6ACE1D19D3}">
      <dgm:prSet/>
      <dgm:spPr/>
      <dgm:t>
        <a:bodyPr/>
        <a:lstStyle/>
        <a:p>
          <a:endParaRPr lang="ru-RU"/>
        </a:p>
      </dgm:t>
    </dgm:pt>
    <dgm:pt modelId="{DCD51838-B297-47B9-8466-2138E5EA7D82}" type="sibTrans" cxnId="{9117C56D-5C08-41D6-9815-FE6ACE1D19D3}">
      <dgm:prSet/>
      <dgm:spPr/>
      <dgm:t>
        <a:bodyPr/>
        <a:lstStyle/>
        <a:p>
          <a:endParaRPr lang="ru-RU"/>
        </a:p>
      </dgm:t>
    </dgm:pt>
    <dgm:pt modelId="{7C649887-8584-42E7-B8DE-DC4748416664}">
      <dgm:prSet phldrT="[Текст]"/>
      <dgm:spPr/>
      <dgm:t>
        <a:bodyPr/>
        <a:lstStyle/>
        <a:p>
          <a:endParaRPr lang="ru-RU" sz="700" dirty="0"/>
        </a:p>
      </dgm:t>
    </dgm:pt>
    <dgm:pt modelId="{3388D8A1-77A2-415E-8883-E1ED065ECDAA}" type="parTrans" cxnId="{94AC192F-08A4-411F-A8B1-8F4703C41979}">
      <dgm:prSet/>
      <dgm:spPr/>
      <dgm:t>
        <a:bodyPr/>
        <a:lstStyle/>
        <a:p>
          <a:endParaRPr lang="ru-RU"/>
        </a:p>
      </dgm:t>
    </dgm:pt>
    <dgm:pt modelId="{8A6CF5A4-F2B6-4112-BC57-9CE75B34C26A}" type="sibTrans" cxnId="{94AC192F-08A4-411F-A8B1-8F4703C41979}">
      <dgm:prSet/>
      <dgm:spPr/>
      <dgm:t>
        <a:bodyPr/>
        <a:lstStyle/>
        <a:p>
          <a:endParaRPr lang="ru-RU"/>
        </a:p>
      </dgm:t>
    </dgm:pt>
    <dgm:pt modelId="{4CC547F7-A96F-4E4B-8031-728BA0F10D93}">
      <dgm:prSet phldrT="[Текст]"/>
      <dgm:spPr/>
      <dgm:t>
        <a:bodyPr/>
        <a:lstStyle/>
        <a:p>
          <a:endParaRPr lang="ru-RU" sz="700" dirty="0"/>
        </a:p>
      </dgm:t>
    </dgm:pt>
    <dgm:pt modelId="{8DC07137-4154-4A64-8438-89F0931421CD}" type="parTrans" cxnId="{9E67725D-7F68-497B-978B-919E0044E892}">
      <dgm:prSet/>
      <dgm:spPr/>
      <dgm:t>
        <a:bodyPr/>
        <a:lstStyle/>
        <a:p>
          <a:endParaRPr lang="ru-RU"/>
        </a:p>
      </dgm:t>
    </dgm:pt>
    <dgm:pt modelId="{39E15039-579A-4FDB-9267-21AA1584D4D5}" type="sibTrans" cxnId="{9E67725D-7F68-497B-978B-919E0044E892}">
      <dgm:prSet/>
      <dgm:spPr/>
      <dgm:t>
        <a:bodyPr/>
        <a:lstStyle/>
        <a:p>
          <a:endParaRPr lang="ru-RU"/>
        </a:p>
      </dgm:t>
    </dgm:pt>
    <dgm:pt modelId="{CB877317-4EF0-4D63-91A9-75D3CA0D5621}">
      <dgm:prSet phldrT="[Текст]"/>
      <dgm:spPr/>
      <dgm:t>
        <a:bodyPr/>
        <a:lstStyle/>
        <a:p>
          <a:endParaRPr lang="ru-RU" sz="700" dirty="0"/>
        </a:p>
      </dgm:t>
    </dgm:pt>
    <dgm:pt modelId="{36D27B42-B69D-46A8-9AB4-AEE44A4618AA}" type="parTrans" cxnId="{45C21DFD-E396-4972-992B-288E0428CF7D}">
      <dgm:prSet/>
      <dgm:spPr/>
      <dgm:t>
        <a:bodyPr/>
        <a:lstStyle/>
        <a:p>
          <a:endParaRPr lang="ru-RU"/>
        </a:p>
      </dgm:t>
    </dgm:pt>
    <dgm:pt modelId="{C0B57761-9AA2-472B-B3E6-90D5EE8DD968}" type="sibTrans" cxnId="{45C21DFD-E396-4972-992B-288E0428CF7D}">
      <dgm:prSet/>
      <dgm:spPr/>
      <dgm:t>
        <a:bodyPr/>
        <a:lstStyle/>
        <a:p>
          <a:endParaRPr lang="ru-RU"/>
        </a:p>
      </dgm:t>
    </dgm:pt>
    <dgm:pt modelId="{CE67822A-1837-44EA-B114-BE73A16D5756}">
      <dgm:prSet phldrT="[Текст]"/>
      <dgm:spPr/>
      <dgm:t>
        <a:bodyPr/>
        <a:lstStyle/>
        <a:p>
          <a:endParaRPr lang="ru-RU" sz="700" dirty="0"/>
        </a:p>
      </dgm:t>
    </dgm:pt>
    <dgm:pt modelId="{B89F3263-851C-459A-BB72-5AE7F9CF744E}" type="parTrans" cxnId="{9EFA3F0F-CB19-43FD-9694-0035E5B55D7E}">
      <dgm:prSet/>
      <dgm:spPr/>
      <dgm:t>
        <a:bodyPr/>
        <a:lstStyle/>
        <a:p>
          <a:endParaRPr lang="ru-RU"/>
        </a:p>
      </dgm:t>
    </dgm:pt>
    <dgm:pt modelId="{6AF5058F-ED02-4D79-9ED2-D980F8D29049}" type="sibTrans" cxnId="{9EFA3F0F-CB19-43FD-9694-0035E5B55D7E}">
      <dgm:prSet/>
      <dgm:spPr/>
      <dgm:t>
        <a:bodyPr/>
        <a:lstStyle/>
        <a:p>
          <a:endParaRPr lang="ru-RU"/>
        </a:p>
      </dgm:t>
    </dgm:pt>
    <dgm:pt modelId="{66F5E068-A2B6-4D6F-846E-7EFDFDF2E83A}">
      <dgm:prSet phldrT="[Текст]"/>
      <dgm:spPr/>
      <dgm:t>
        <a:bodyPr/>
        <a:lstStyle/>
        <a:p>
          <a:endParaRPr lang="ru-RU" sz="700" dirty="0"/>
        </a:p>
      </dgm:t>
    </dgm:pt>
    <dgm:pt modelId="{ABAD38F2-71DF-48D5-B75B-A5548567E166}" type="parTrans" cxnId="{75762642-781F-4626-A2A4-9C5B27152257}">
      <dgm:prSet/>
      <dgm:spPr/>
      <dgm:t>
        <a:bodyPr/>
        <a:lstStyle/>
        <a:p>
          <a:endParaRPr lang="ru-RU"/>
        </a:p>
      </dgm:t>
    </dgm:pt>
    <dgm:pt modelId="{F3DB1ADA-B5E3-4852-80AE-3F48CB2125F2}" type="sibTrans" cxnId="{75762642-781F-4626-A2A4-9C5B27152257}">
      <dgm:prSet/>
      <dgm:spPr/>
      <dgm:t>
        <a:bodyPr/>
        <a:lstStyle/>
        <a:p>
          <a:endParaRPr lang="ru-RU"/>
        </a:p>
      </dgm:t>
    </dgm:pt>
    <dgm:pt modelId="{AF6E17B6-F4A0-4A94-81C8-70FFA48294B8}">
      <dgm:prSet custT="1"/>
      <dgm:spPr/>
      <dgm:t>
        <a:bodyPr/>
        <a:lstStyle/>
        <a:p>
          <a:endParaRPr lang="ru-RU" sz="1600" b="0" dirty="0">
            <a:latin typeface="Arial" panose="020B0604020202020204" pitchFamily="34" charset="0"/>
            <a:cs typeface="Arial" panose="020B0604020202020204" pitchFamily="34" charset="0"/>
          </a:endParaRPr>
        </a:p>
      </dgm:t>
    </dgm:pt>
    <dgm:pt modelId="{A7A423F1-38B2-41C5-AD9E-BA4872DFC2EF}" type="parTrans" cxnId="{D3C2D551-AD56-41B3-9326-4C6006B2C836}">
      <dgm:prSet/>
      <dgm:spPr/>
      <dgm:t>
        <a:bodyPr/>
        <a:lstStyle/>
        <a:p>
          <a:endParaRPr lang="ru-RU"/>
        </a:p>
      </dgm:t>
    </dgm:pt>
    <dgm:pt modelId="{CE575FB6-2866-4B4E-A9BC-199B86D744E3}" type="sibTrans" cxnId="{D3C2D551-AD56-41B3-9326-4C6006B2C836}">
      <dgm:prSet/>
      <dgm:spPr/>
      <dgm:t>
        <a:bodyPr/>
        <a:lstStyle/>
        <a:p>
          <a:endParaRPr lang="ru-RU"/>
        </a:p>
      </dgm:t>
    </dgm:pt>
    <dgm:pt modelId="{9B8E9A69-62F5-415F-BCB3-1BCD4B4B6B62}" type="pres">
      <dgm:prSet presAssocID="{BE69A47F-3D2C-48AC-9E11-24FC98DBB692}" presName="Name0" presStyleCnt="0">
        <dgm:presLayoutVars>
          <dgm:dir/>
          <dgm:resizeHandles val="exact"/>
        </dgm:presLayoutVars>
      </dgm:prSet>
      <dgm:spPr/>
    </dgm:pt>
    <dgm:pt modelId="{E0801AEB-6AA7-45C5-A53C-C12E63E95BFB}" type="pres">
      <dgm:prSet presAssocID="{56F3BCD9-8D99-4F31-8DBA-150BD5DC3C94}" presName="node" presStyleLbl="node1" presStyleIdx="0" presStyleCnt="3" custScaleX="46216" custLinFactNeighborX="-859" custLinFactNeighborY="526">
        <dgm:presLayoutVars>
          <dgm:bulletEnabled val="1"/>
        </dgm:presLayoutVars>
      </dgm:prSet>
      <dgm:spPr>
        <a:prstGeom prst="roundRect">
          <a:avLst/>
        </a:prstGeom>
      </dgm:spPr>
    </dgm:pt>
    <dgm:pt modelId="{A54B8914-785A-4294-BE65-CC77313884F3}" type="pres">
      <dgm:prSet presAssocID="{6B64B066-7E91-44AB-9051-B909D262F6A3}" presName="sibTrans" presStyleCnt="0"/>
      <dgm:spPr/>
    </dgm:pt>
    <dgm:pt modelId="{58759EC3-F73E-4745-B23B-3F8B75795019}" type="pres">
      <dgm:prSet presAssocID="{73BBC2A2-0905-4CAE-826B-434D6631C86A}" presName="node" presStyleLbl="node1" presStyleIdx="1" presStyleCnt="3" custScaleX="48547" custLinFactNeighborX="1520" custLinFactNeighborY="526">
        <dgm:presLayoutVars>
          <dgm:bulletEnabled val="1"/>
        </dgm:presLayoutVars>
      </dgm:prSet>
      <dgm:spPr>
        <a:prstGeom prst="roundRect">
          <a:avLst/>
        </a:prstGeom>
      </dgm:spPr>
    </dgm:pt>
    <dgm:pt modelId="{F7D14144-1154-4103-A949-A3D933418A20}" type="pres">
      <dgm:prSet presAssocID="{BFFC91DA-2AA1-4D85-AEF8-DF8BE59DAE8F}" presName="sibTrans" presStyleCnt="0"/>
      <dgm:spPr/>
    </dgm:pt>
    <dgm:pt modelId="{66A3ACDB-73BD-4099-B966-128E427899DE}" type="pres">
      <dgm:prSet presAssocID="{67F4A726-3A0F-4BC6-8993-EB767E1FE12A}" presName="node" presStyleLbl="node1" presStyleIdx="2" presStyleCnt="3" custScaleX="46444" custLinFactNeighborX="6652" custLinFactNeighborY="-3956">
        <dgm:presLayoutVars>
          <dgm:bulletEnabled val="1"/>
        </dgm:presLayoutVars>
      </dgm:prSet>
      <dgm:spPr>
        <a:prstGeom prst="roundRect">
          <a:avLst/>
        </a:prstGeom>
      </dgm:spPr>
    </dgm:pt>
  </dgm:ptLst>
  <dgm:cxnLst>
    <dgm:cxn modelId="{4582D600-27C9-4A6A-BECD-93F7E39DCEA8}" type="presOf" srcId="{AF6E17B6-F4A0-4A94-81C8-70FFA48294B8}" destId="{66A3ACDB-73BD-4099-B966-128E427899DE}" srcOrd="0" destOrd="1" presId="urn:microsoft.com/office/officeart/2005/8/layout/hList6"/>
    <dgm:cxn modelId="{45CB2704-9AA8-461C-94C9-D3A9A0A767E7}" srcId="{67F4A726-3A0F-4BC6-8993-EB767E1FE12A}" destId="{03DF28DD-4C02-45EE-9F91-A6BFEAC7CBF3}" srcOrd="6" destOrd="0" parTransId="{02D5DD78-7ED9-4566-AB35-3C71D70AB594}" sibTransId="{370BB438-82A8-4D72-8747-A65C0B4F1FB0}"/>
    <dgm:cxn modelId="{4BA1D707-2191-4AD9-96B3-F120EA7E9113}" srcId="{67F4A726-3A0F-4BC6-8993-EB767E1FE12A}" destId="{E800DBF2-4760-4E5B-8BB9-73A42BDBDA35}" srcOrd="5" destOrd="0" parTransId="{28C148AE-56FB-45D2-B896-1A611FB85297}" sibTransId="{012DDC2A-F6CB-45A3-816D-B0AC0FF197CB}"/>
    <dgm:cxn modelId="{673B360A-406E-46BE-9E95-0D37BA5E209B}" type="presOf" srcId="{66F5E068-A2B6-4D6F-846E-7EFDFDF2E83A}" destId="{66A3ACDB-73BD-4099-B966-128E427899DE}" srcOrd="0" destOrd="14" presId="urn:microsoft.com/office/officeart/2005/8/layout/hList6"/>
    <dgm:cxn modelId="{9EFA3F0F-CB19-43FD-9694-0035E5B55D7E}" srcId="{67F4A726-3A0F-4BC6-8993-EB767E1FE12A}" destId="{CE67822A-1837-44EA-B114-BE73A16D5756}" srcOrd="12" destOrd="0" parTransId="{B89F3263-851C-459A-BB72-5AE7F9CF744E}" sibTransId="{6AF5058F-ED02-4D79-9ED2-D980F8D29049}"/>
    <dgm:cxn modelId="{2CD1472E-ECF0-4329-81CF-5A17732689D5}" srcId="{67F4A726-3A0F-4BC6-8993-EB767E1FE12A}" destId="{029B6463-3EB7-43EF-B69C-B74C692708DF}" srcOrd="3" destOrd="0" parTransId="{C2FF3A3E-79DB-451E-A3C1-0D830AB9F2BE}" sibTransId="{BBB0D5D6-09A7-41CC-BC06-41246AFE1D7E}"/>
    <dgm:cxn modelId="{94AC192F-08A4-411F-A8B1-8F4703C41979}" srcId="{67F4A726-3A0F-4BC6-8993-EB767E1FE12A}" destId="{7C649887-8584-42E7-B8DE-DC4748416664}" srcOrd="9" destOrd="0" parTransId="{3388D8A1-77A2-415E-8883-E1ED065ECDAA}" sibTransId="{8A6CF5A4-F2B6-4112-BC57-9CE75B34C26A}"/>
    <dgm:cxn modelId="{F57D952F-E996-4402-A855-2FA86D1DDD19}" srcId="{67F4A726-3A0F-4BC6-8993-EB767E1FE12A}" destId="{FB952BB9-A257-4180-B369-A4ED7D1A0D21}" srcOrd="14" destOrd="0" parTransId="{D3C89A78-FF5C-416A-8B67-9A11AB292BC4}" sibTransId="{819CC90C-781E-4E1F-A02D-AE252FC88366}"/>
    <dgm:cxn modelId="{CFE30E32-FE56-4C9C-B6FD-C1E1FF4EE850}" type="presOf" srcId="{CE67822A-1837-44EA-B114-BE73A16D5756}" destId="{66A3ACDB-73BD-4099-B966-128E427899DE}" srcOrd="0" destOrd="13" presId="urn:microsoft.com/office/officeart/2005/8/layout/hList6"/>
    <dgm:cxn modelId="{2CB1D63B-107B-47AF-BD88-BCBD89E010D4}" type="presOf" srcId="{73BBC2A2-0905-4CAE-826B-434D6631C86A}" destId="{58759EC3-F73E-4745-B23B-3F8B75795019}" srcOrd="0" destOrd="0" presId="urn:microsoft.com/office/officeart/2005/8/layout/hList6"/>
    <dgm:cxn modelId="{4AA8515D-343A-4678-9464-4612381BE164}" type="presOf" srcId="{67F4A726-3A0F-4BC6-8993-EB767E1FE12A}" destId="{66A3ACDB-73BD-4099-B966-128E427899DE}" srcOrd="0" destOrd="0" presId="urn:microsoft.com/office/officeart/2005/8/layout/hList6"/>
    <dgm:cxn modelId="{9E67725D-7F68-497B-978B-919E0044E892}" srcId="{67F4A726-3A0F-4BC6-8993-EB767E1FE12A}" destId="{4CC547F7-A96F-4E4B-8031-728BA0F10D93}" srcOrd="10" destOrd="0" parTransId="{8DC07137-4154-4A64-8438-89F0931421CD}" sibTransId="{39E15039-579A-4FDB-9267-21AA1584D4D5}"/>
    <dgm:cxn modelId="{75762642-781F-4626-A2A4-9C5B27152257}" srcId="{67F4A726-3A0F-4BC6-8993-EB767E1FE12A}" destId="{66F5E068-A2B6-4D6F-846E-7EFDFDF2E83A}" srcOrd="13" destOrd="0" parTransId="{ABAD38F2-71DF-48D5-B75B-A5548567E166}" sibTransId="{F3DB1ADA-B5E3-4852-80AE-3F48CB2125F2}"/>
    <dgm:cxn modelId="{AFFF7842-0221-4D6D-90E9-772BEB63EA4A}" type="presOf" srcId="{B076ED6E-5499-4BD0-ADFF-CDF4C045C1ED}" destId="{66A3ACDB-73BD-4099-B966-128E427899DE}" srcOrd="0" destOrd="5" presId="urn:microsoft.com/office/officeart/2005/8/layout/hList6"/>
    <dgm:cxn modelId="{BAB95545-5044-4C81-96A0-5E86ADC6BF57}" srcId="{67F4A726-3A0F-4BC6-8993-EB767E1FE12A}" destId="{2AF0A87F-DF7E-4DD0-9252-BAA2E4AE1C1D}" srcOrd="1" destOrd="0" parTransId="{2CDA66C4-A9CF-4C83-AE8D-66A8AA4AE005}" sibTransId="{98E7922A-50CE-4A72-B2A8-E3F3AA89D32E}"/>
    <dgm:cxn modelId="{4F31EF49-ACE2-475A-A16B-7EBD6BC2FE48}" type="presOf" srcId="{029B6463-3EB7-43EF-B69C-B74C692708DF}" destId="{66A3ACDB-73BD-4099-B966-128E427899DE}" srcOrd="0" destOrd="4" presId="urn:microsoft.com/office/officeart/2005/8/layout/hList6"/>
    <dgm:cxn modelId="{D141096A-3765-4D32-A62C-96D7D353DB2D}" type="presOf" srcId="{12F0501A-4C4E-4C13-BCB5-D73D5291B8E9}" destId="{66A3ACDB-73BD-4099-B966-128E427899DE}" srcOrd="0" destOrd="9" presId="urn:microsoft.com/office/officeart/2005/8/layout/hList6"/>
    <dgm:cxn modelId="{9117C56D-5C08-41D6-9815-FE6ACE1D19D3}" srcId="{67F4A726-3A0F-4BC6-8993-EB767E1FE12A}" destId="{12F0501A-4C4E-4C13-BCB5-D73D5291B8E9}" srcOrd="8" destOrd="0" parTransId="{D7D5E04A-166F-40D6-8E6C-79D9C8288E33}" sibTransId="{DCD51838-B297-47B9-8466-2138E5EA7D82}"/>
    <dgm:cxn modelId="{4C732F4E-84E1-47FD-86D5-BCE108DFEF82}" type="presOf" srcId="{4CC547F7-A96F-4E4B-8031-728BA0F10D93}" destId="{66A3ACDB-73BD-4099-B966-128E427899DE}" srcOrd="0" destOrd="11" presId="urn:microsoft.com/office/officeart/2005/8/layout/hList6"/>
    <dgm:cxn modelId="{D3C2D551-AD56-41B3-9326-4C6006B2C836}" srcId="{67F4A726-3A0F-4BC6-8993-EB767E1FE12A}" destId="{AF6E17B6-F4A0-4A94-81C8-70FFA48294B8}" srcOrd="0" destOrd="0" parTransId="{A7A423F1-38B2-41C5-AD9E-BA4872DFC2EF}" sibTransId="{CE575FB6-2866-4B4E-A9BC-199B86D744E3}"/>
    <dgm:cxn modelId="{B6E39A57-CE73-497B-8E7D-ED045A900070}" type="presOf" srcId="{7C649887-8584-42E7-B8DE-DC4748416664}" destId="{66A3ACDB-73BD-4099-B966-128E427899DE}" srcOrd="0" destOrd="10" presId="urn:microsoft.com/office/officeart/2005/8/layout/hList6"/>
    <dgm:cxn modelId="{A05A0E58-AE2C-46A6-A60B-5F4172D2961C}" srcId="{BE69A47F-3D2C-48AC-9E11-24FC98DBB692}" destId="{56F3BCD9-8D99-4F31-8DBA-150BD5DC3C94}" srcOrd="0" destOrd="0" parTransId="{F28FE548-6F3B-4B2C-ABE0-CFE1D73B961D}" sibTransId="{6B64B066-7E91-44AB-9051-B909D262F6A3}"/>
    <dgm:cxn modelId="{13136C92-1563-4B30-BB61-3A535A0D4A9E}" srcId="{BE69A47F-3D2C-48AC-9E11-24FC98DBB692}" destId="{73BBC2A2-0905-4CAE-826B-434D6631C86A}" srcOrd="1" destOrd="0" parTransId="{EB08080F-B80C-497A-B596-B7B06DA290C2}" sibTransId="{BFFC91DA-2AA1-4D85-AEF8-DF8BE59DAE8F}"/>
    <dgm:cxn modelId="{E0BDA394-5940-4A4F-9234-D543E66ABB44}" type="presOf" srcId="{D6165FAC-42A1-4C7C-BE7E-187694C08A6F}" destId="{66A3ACDB-73BD-4099-B966-128E427899DE}" srcOrd="0" destOrd="8" presId="urn:microsoft.com/office/officeart/2005/8/layout/hList6"/>
    <dgm:cxn modelId="{3C84D59B-E2A2-4227-862F-72579BE7C3F9}" srcId="{67F4A726-3A0F-4BC6-8993-EB767E1FE12A}" destId="{69DC7FF9-B36B-4EA1-A134-03F49D9E9337}" srcOrd="15" destOrd="0" parTransId="{F32FB8E1-853A-41B5-919A-29068E88DC33}" sibTransId="{082880B6-91C3-49B3-B72D-3CACAE3D292D}"/>
    <dgm:cxn modelId="{612D73AF-F8E1-49A9-8EE6-FC7448BDB2A9}" type="presOf" srcId="{FB952BB9-A257-4180-B369-A4ED7D1A0D21}" destId="{66A3ACDB-73BD-4099-B966-128E427899DE}" srcOrd="0" destOrd="15" presId="urn:microsoft.com/office/officeart/2005/8/layout/hList6"/>
    <dgm:cxn modelId="{336C1DBA-EEB8-401C-B007-7D811EF8018A}" type="presOf" srcId="{E800DBF2-4760-4E5B-8BB9-73A42BDBDA35}" destId="{66A3ACDB-73BD-4099-B966-128E427899DE}" srcOrd="0" destOrd="6" presId="urn:microsoft.com/office/officeart/2005/8/layout/hList6"/>
    <dgm:cxn modelId="{1478E9BB-AAA4-4F16-BD9A-D10DDFD45B49}" type="presOf" srcId="{56F3BCD9-8D99-4F31-8DBA-150BD5DC3C94}" destId="{E0801AEB-6AA7-45C5-A53C-C12E63E95BFB}" srcOrd="0" destOrd="0" presId="urn:microsoft.com/office/officeart/2005/8/layout/hList6"/>
    <dgm:cxn modelId="{2DA656C4-DE31-4A9D-BC26-CB7F764EEF03}" srcId="{BE69A47F-3D2C-48AC-9E11-24FC98DBB692}" destId="{67F4A726-3A0F-4BC6-8993-EB767E1FE12A}" srcOrd="2" destOrd="0" parTransId="{743F5158-7E92-47AA-BD8A-A0B48D7C8248}" sibTransId="{545E084F-8539-44D2-88DC-8978A41F4EE2}"/>
    <dgm:cxn modelId="{176E2ACD-3308-4F08-BFCA-9191F37AD0AA}" type="presOf" srcId="{69DC7FF9-B36B-4EA1-A134-03F49D9E9337}" destId="{66A3ACDB-73BD-4099-B966-128E427899DE}" srcOrd="0" destOrd="16" presId="urn:microsoft.com/office/officeart/2005/8/layout/hList6"/>
    <dgm:cxn modelId="{76FC75CF-6729-4D68-8577-78C8F110D554}" type="presOf" srcId="{4A900E17-63F3-4F0F-B9AE-AC78E500B113}" destId="{66A3ACDB-73BD-4099-B966-128E427899DE}" srcOrd="0" destOrd="3" presId="urn:microsoft.com/office/officeart/2005/8/layout/hList6"/>
    <dgm:cxn modelId="{7BF218D1-8E3A-4A05-AF72-47D83700C246}" type="presOf" srcId="{CB877317-4EF0-4D63-91A9-75D3CA0D5621}" destId="{66A3ACDB-73BD-4099-B966-128E427899DE}" srcOrd="0" destOrd="12" presId="urn:microsoft.com/office/officeart/2005/8/layout/hList6"/>
    <dgm:cxn modelId="{D7ADE1DD-DA01-4FE2-8071-636809F522AD}" type="presOf" srcId="{03DF28DD-4C02-45EE-9F91-A6BFEAC7CBF3}" destId="{66A3ACDB-73BD-4099-B966-128E427899DE}" srcOrd="0" destOrd="7" presId="urn:microsoft.com/office/officeart/2005/8/layout/hList6"/>
    <dgm:cxn modelId="{92A536E1-5A89-46E1-B494-C2E172001D10}" srcId="{67F4A726-3A0F-4BC6-8993-EB767E1FE12A}" destId="{4A900E17-63F3-4F0F-B9AE-AC78E500B113}" srcOrd="2" destOrd="0" parTransId="{E2AE0CD4-F62F-4ABF-A7C3-73BC1624D116}" sibTransId="{0258A220-6DEC-4916-801C-45B1A473F0AE}"/>
    <dgm:cxn modelId="{6696E1E8-0D1E-491E-8181-82E978009D10}" srcId="{67F4A726-3A0F-4BC6-8993-EB767E1FE12A}" destId="{D6165FAC-42A1-4C7C-BE7E-187694C08A6F}" srcOrd="7" destOrd="0" parTransId="{A37942A5-23B4-4B84-A565-73FBD5B539D9}" sibTransId="{BF35134B-6161-4E53-82D9-64F86D121D78}"/>
    <dgm:cxn modelId="{3EFF70EF-08F2-4DB9-BA3D-D1F0D65E5AD8}" type="presOf" srcId="{2AF0A87F-DF7E-4DD0-9252-BAA2E4AE1C1D}" destId="{66A3ACDB-73BD-4099-B966-128E427899DE}" srcOrd="0" destOrd="2" presId="urn:microsoft.com/office/officeart/2005/8/layout/hList6"/>
    <dgm:cxn modelId="{F7E580EF-E587-4B37-9994-988CFE000D70}" type="presOf" srcId="{BE69A47F-3D2C-48AC-9E11-24FC98DBB692}" destId="{9B8E9A69-62F5-415F-BCB3-1BCD4B4B6B62}" srcOrd="0" destOrd="0" presId="urn:microsoft.com/office/officeart/2005/8/layout/hList6"/>
    <dgm:cxn modelId="{B083C8F3-1F90-4147-A0BA-F55B26369633}" srcId="{67F4A726-3A0F-4BC6-8993-EB767E1FE12A}" destId="{B076ED6E-5499-4BD0-ADFF-CDF4C045C1ED}" srcOrd="4" destOrd="0" parTransId="{80B4684A-24D9-496C-89CD-C789B9405C4E}" sibTransId="{C9DC1804-5D0C-4BE6-B6BB-738574613712}"/>
    <dgm:cxn modelId="{45C21DFD-E396-4972-992B-288E0428CF7D}" srcId="{67F4A726-3A0F-4BC6-8993-EB767E1FE12A}" destId="{CB877317-4EF0-4D63-91A9-75D3CA0D5621}" srcOrd="11" destOrd="0" parTransId="{36D27B42-B69D-46A8-9AB4-AEE44A4618AA}" sibTransId="{C0B57761-9AA2-472B-B3E6-90D5EE8DD968}"/>
    <dgm:cxn modelId="{D006B005-E84B-49BD-AAE2-A2A9EB5B6DD6}" type="presParOf" srcId="{9B8E9A69-62F5-415F-BCB3-1BCD4B4B6B62}" destId="{E0801AEB-6AA7-45C5-A53C-C12E63E95BFB}" srcOrd="0" destOrd="0" presId="urn:microsoft.com/office/officeart/2005/8/layout/hList6"/>
    <dgm:cxn modelId="{6E4097F1-55F2-4712-93DE-4E379B77291D}" type="presParOf" srcId="{9B8E9A69-62F5-415F-BCB3-1BCD4B4B6B62}" destId="{A54B8914-785A-4294-BE65-CC77313884F3}" srcOrd="1" destOrd="0" presId="urn:microsoft.com/office/officeart/2005/8/layout/hList6"/>
    <dgm:cxn modelId="{B72DA5B4-EF4A-4F45-9B53-A131BF631EAD}" type="presParOf" srcId="{9B8E9A69-62F5-415F-BCB3-1BCD4B4B6B62}" destId="{58759EC3-F73E-4745-B23B-3F8B75795019}" srcOrd="2" destOrd="0" presId="urn:microsoft.com/office/officeart/2005/8/layout/hList6"/>
    <dgm:cxn modelId="{C9D425F1-99A8-4F3B-BE6F-38AB18035862}" type="presParOf" srcId="{9B8E9A69-62F5-415F-BCB3-1BCD4B4B6B62}" destId="{F7D14144-1154-4103-A949-A3D933418A20}" srcOrd="3" destOrd="0" presId="urn:microsoft.com/office/officeart/2005/8/layout/hList6"/>
    <dgm:cxn modelId="{B8862648-D1CD-49BA-8CA2-2E7096C2255F}" type="presParOf" srcId="{9B8E9A69-62F5-415F-BCB3-1BCD4B4B6B62}" destId="{66A3ACDB-73BD-4099-B966-128E427899D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BD211-E90D-4512-9845-9C279657ED9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EE9D4A13-FBE2-4347-8C15-AA9AE87D9565}">
      <dgm:prSet phldrT="[Текст]" custT="1"/>
      <dgm:spPr/>
      <dgm:t>
        <a:bodyPr/>
        <a:lstStyle/>
        <a:p>
          <a:pPr algn="l"/>
          <a:endParaRPr lang="ru-RU" sz="1600" dirty="0">
            <a:latin typeface="Arial" panose="020B0604020202020204" pitchFamily="34" charset="0"/>
            <a:cs typeface="Arial" panose="020B0604020202020204" pitchFamily="34" charset="0"/>
          </a:endParaRPr>
        </a:p>
        <a:p>
          <a:pPr algn="l"/>
          <a:r>
            <a:rPr lang="ru-RU" sz="1600" dirty="0">
              <a:latin typeface="Arial" panose="020B0604020202020204" pitchFamily="34" charset="0"/>
              <a:cs typeface="Arial" panose="020B0604020202020204" pitchFamily="34" charset="0"/>
            </a:rPr>
            <a:t>Шаг 4 </a:t>
          </a:r>
        </a:p>
        <a:p>
          <a:pPr algn="l"/>
          <a:r>
            <a:rPr lang="ru-RU" sz="1600" dirty="0">
              <a:latin typeface="Arial" panose="020B0604020202020204" pitchFamily="34" charset="0"/>
              <a:cs typeface="Arial" panose="020B0604020202020204" pitchFamily="34" charset="0"/>
            </a:rPr>
            <a:t>Проведение кураторских поддерживающих визитов к обученным</a:t>
          </a:r>
        </a:p>
        <a:p>
          <a:pPr algn="l"/>
          <a:r>
            <a:rPr lang="ru-RU" sz="1600" dirty="0">
              <a:latin typeface="Arial" panose="020B0604020202020204" pitchFamily="34" charset="0"/>
              <a:cs typeface="Arial" panose="020B0604020202020204" pitchFamily="34" charset="0"/>
            </a:rPr>
            <a:t>Кураторский визит проводят областные тренеры, которые проводили первичное обучение или внешние кураторы, имеющие практический опыт работы (такие визиты проводятся на основании договоров). </a:t>
          </a:r>
        </a:p>
        <a:p>
          <a:pPr algn="l"/>
          <a:r>
            <a:rPr lang="ru-RU" sz="1600" dirty="0">
              <a:latin typeface="Arial" panose="020B0604020202020204" pitchFamily="34" charset="0"/>
              <a:cs typeface="Arial" panose="020B0604020202020204" pitchFamily="34" charset="0"/>
            </a:rPr>
            <a:t>Внутреннее кураторство. Для этого зав отделением, старшая сестра или другие опытные патронажные сестры должны быть обучены базовому тренингу, через некоторое время практической работы – на тренингах по </a:t>
          </a:r>
          <a:r>
            <a:rPr lang="ru-RU" sz="1600" dirty="0" err="1">
              <a:latin typeface="Arial" panose="020B0604020202020204" pitchFamily="34" charset="0"/>
              <a:cs typeface="Arial" panose="020B0604020202020204" pitchFamily="34" charset="0"/>
            </a:rPr>
            <a:t>супервизии</a:t>
          </a:r>
          <a:r>
            <a:rPr lang="ru-RU" sz="1600" dirty="0">
              <a:latin typeface="Arial" panose="020B0604020202020204" pitchFamily="34" charset="0"/>
              <a:cs typeface="Arial" panose="020B0604020202020204" pitchFamily="34" charset="0"/>
            </a:rPr>
            <a:t>.  </a:t>
          </a:r>
        </a:p>
        <a:p>
          <a:pPr algn="ctr"/>
          <a:endParaRPr lang="ru-RU" sz="1400" dirty="0"/>
        </a:p>
      </dgm:t>
    </dgm:pt>
    <dgm:pt modelId="{3F48AD39-414A-49DF-9554-E752F75536DE}" type="sibTrans" cxnId="{D3A00CDE-34FE-47FD-8EE2-DC8F8163DCFF}">
      <dgm:prSet/>
      <dgm:spPr/>
      <dgm:t>
        <a:bodyPr/>
        <a:lstStyle/>
        <a:p>
          <a:endParaRPr lang="ru-RU"/>
        </a:p>
      </dgm:t>
    </dgm:pt>
    <dgm:pt modelId="{49F147F2-F596-4AD8-B42A-68BEC1E9DDA7}" type="parTrans" cxnId="{D3A00CDE-34FE-47FD-8EE2-DC8F8163DCFF}">
      <dgm:prSet/>
      <dgm:spPr/>
      <dgm:t>
        <a:bodyPr/>
        <a:lstStyle/>
        <a:p>
          <a:endParaRPr lang="ru-RU"/>
        </a:p>
      </dgm:t>
    </dgm:pt>
    <dgm:pt modelId="{9F8D13D0-D7FB-4F7F-95DC-AA71914428B1}">
      <dgm:prSet phldrT="[Текст]" custT="1"/>
      <dgm:spPr/>
      <dgm:t>
        <a:bodyPr anchor="t"/>
        <a:lstStyle/>
        <a:p>
          <a:pPr algn="l"/>
          <a:r>
            <a:rPr lang="ru-RU" sz="1600" dirty="0">
              <a:latin typeface="Arial" panose="020B0604020202020204" pitchFamily="34" charset="0"/>
              <a:cs typeface="Arial" panose="020B0604020202020204" pitchFamily="34" charset="0"/>
            </a:rPr>
            <a:t>Шаг 5</a:t>
          </a:r>
        </a:p>
        <a:p>
          <a:pPr algn="l"/>
          <a:r>
            <a:rPr lang="ru-RU" sz="1600" dirty="0">
              <a:latin typeface="Arial" panose="020B0604020202020204" pitchFamily="34" charset="0"/>
              <a:cs typeface="Arial" panose="020B0604020202020204" pitchFamily="34" charset="0"/>
            </a:rPr>
            <a:t>Внедрение системы мониторинга качества услуг по единым показателям</a:t>
          </a:r>
        </a:p>
        <a:p>
          <a:pPr algn="l"/>
          <a:r>
            <a:rPr lang="ru-RU" sz="1600" dirty="0">
              <a:latin typeface="Arial" panose="020B0604020202020204" pitchFamily="34" charset="0"/>
              <a:cs typeface="Arial" panose="020B0604020202020204" pitchFamily="34" charset="0"/>
            </a:rPr>
            <a:t>Важным условием внедрения услуг универсальной прогрессивной модели патронажа является мониторинг показателей.</a:t>
          </a:r>
          <a:endParaRPr lang="en-US" sz="1600"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Необходимо консолидировать показатели всех учреждений ПМСП на областном и национальном уровне.</a:t>
          </a:r>
          <a:endParaRPr lang="en-US" sz="1600"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Для соблюдения данного условия необходимо внедрить руководство по мониторингу и обучить специалистов на местах.</a:t>
          </a:r>
          <a:endParaRPr lang="en-US" sz="1600" dirty="0">
            <a:latin typeface="Arial" panose="020B0604020202020204" pitchFamily="34" charset="0"/>
            <a:cs typeface="Arial" panose="020B0604020202020204" pitchFamily="34" charset="0"/>
          </a:endParaRPr>
        </a:p>
        <a:p>
          <a:pPr algn="l"/>
          <a:endParaRPr lang="ru-RU" sz="1600" dirty="0">
            <a:latin typeface="Arial" panose="020B0604020202020204" pitchFamily="34" charset="0"/>
            <a:cs typeface="Arial" panose="020B0604020202020204" pitchFamily="34" charset="0"/>
          </a:endParaRPr>
        </a:p>
      </dgm:t>
    </dgm:pt>
    <dgm:pt modelId="{D5C6A9A0-2152-4B33-A31B-DB6AD0900EE8}" type="sibTrans" cxnId="{0B31684B-5693-4862-82CD-DCE46779B63A}">
      <dgm:prSet/>
      <dgm:spPr/>
      <dgm:t>
        <a:bodyPr/>
        <a:lstStyle/>
        <a:p>
          <a:endParaRPr lang="ru-RU"/>
        </a:p>
      </dgm:t>
    </dgm:pt>
    <dgm:pt modelId="{D5B11C08-E5F9-4702-940D-4097F1CFCAEB}" type="parTrans" cxnId="{0B31684B-5693-4862-82CD-DCE46779B63A}">
      <dgm:prSet/>
      <dgm:spPr/>
      <dgm:t>
        <a:bodyPr/>
        <a:lstStyle/>
        <a:p>
          <a:endParaRPr lang="ru-RU"/>
        </a:p>
      </dgm:t>
    </dgm:pt>
    <dgm:pt modelId="{5EA7DB11-C33E-4B4F-A32F-3D5660F157EA}" type="pres">
      <dgm:prSet presAssocID="{A1EBD211-E90D-4512-9845-9C279657ED92}" presName="Name0" presStyleCnt="0">
        <dgm:presLayoutVars>
          <dgm:dir/>
          <dgm:resizeHandles val="exact"/>
        </dgm:presLayoutVars>
      </dgm:prSet>
      <dgm:spPr/>
    </dgm:pt>
    <dgm:pt modelId="{78A0B1C3-7578-477C-B033-6EA25E4B6EBE}" type="pres">
      <dgm:prSet presAssocID="{EE9D4A13-FBE2-4347-8C15-AA9AE87D9565}" presName="node" presStyleLbl="node1" presStyleIdx="0" presStyleCnt="2" custScaleX="86615">
        <dgm:presLayoutVars>
          <dgm:bulletEnabled val="1"/>
        </dgm:presLayoutVars>
      </dgm:prSet>
      <dgm:spPr>
        <a:prstGeom prst="roundRect">
          <a:avLst/>
        </a:prstGeom>
      </dgm:spPr>
    </dgm:pt>
    <dgm:pt modelId="{11C33944-58A3-4795-839C-DC224030D52B}" type="pres">
      <dgm:prSet presAssocID="{3F48AD39-414A-49DF-9554-E752F75536DE}" presName="sibTrans" presStyleCnt="0"/>
      <dgm:spPr/>
    </dgm:pt>
    <dgm:pt modelId="{7FE697AC-E924-481A-82DF-9D5093461D14}" type="pres">
      <dgm:prSet presAssocID="{9F8D13D0-D7FB-4F7F-95DC-AA71914428B1}" presName="node" presStyleLbl="node1" presStyleIdx="1" presStyleCnt="2" custLinFactNeighborX="8104" custLinFactNeighborY="1875">
        <dgm:presLayoutVars>
          <dgm:bulletEnabled val="1"/>
        </dgm:presLayoutVars>
      </dgm:prSet>
      <dgm:spPr>
        <a:prstGeom prst="roundRect">
          <a:avLst/>
        </a:prstGeom>
      </dgm:spPr>
    </dgm:pt>
  </dgm:ptLst>
  <dgm:cxnLst>
    <dgm:cxn modelId="{15556367-776B-4C81-8855-BEE6D350C2C7}" type="presOf" srcId="{9F8D13D0-D7FB-4F7F-95DC-AA71914428B1}" destId="{7FE697AC-E924-481A-82DF-9D5093461D14}" srcOrd="0" destOrd="0" presId="urn:microsoft.com/office/officeart/2005/8/layout/hList6"/>
    <dgm:cxn modelId="{E9940469-1298-4791-9B34-292A9868A716}" type="presOf" srcId="{A1EBD211-E90D-4512-9845-9C279657ED92}" destId="{5EA7DB11-C33E-4B4F-A32F-3D5660F157EA}" srcOrd="0" destOrd="0" presId="urn:microsoft.com/office/officeart/2005/8/layout/hList6"/>
    <dgm:cxn modelId="{0B31684B-5693-4862-82CD-DCE46779B63A}" srcId="{A1EBD211-E90D-4512-9845-9C279657ED92}" destId="{9F8D13D0-D7FB-4F7F-95DC-AA71914428B1}" srcOrd="1" destOrd="0" parTransId="{D5B11C08-E5F9-4702-940D-4097F1CFCAEB}" sibTransId="{D5C6A9A0-2152-4B33-A31B-DB6AD0900EE8}"/>
    <dgm:cxn modelId="{778C7EBE-BCA9-492C-9172-00117E176EC1}" type="presOf" srcId="{EE9D4A13-FBE2-4347-8C15-AA9AE87D9565}" destId="{78A0B1C3-7578-477C-B033-6EA25E4B6EBE}" srcOrd="0" destOrd="0" presId="urn:microsoft.com/office/officeart/2005/8/layout/hList6"/>
    <dgm:cxn modelId="{D3A00CDE-34FE-47FD-8EE2-DC8F8163DCFF}" srcId="{A1EBD211-E90D-4512-9845-9C279657ED92}" destId="{EE9D4A13-FBE2-4347-8C15-AA9AE87D9565}" srcOrd="0" destOrd="0" parTransId="{49F147F2-F596-4AD8-B42A-68BEC1E9DDA7}" sibTransId="{3F48AD39-414A-49DF-9554-E752F75536DE}"/>
    <dgm:cxn modelId="{DCFE0A5E-A8D6-4981-8615-0983A094DD3E}" type="presParOf" srcId="{5EA7DB11-C33E-4B4F-A32F-3D5660F157EA}" destId="{78A0B1C3-7578-477C-B033-6EA25E4B6EBE}" srcOrd="0" destOrd="0" presId="urn:microsoft.com/office/officeart/2005/8/layout/hList6"/>
    <dgm:cxn modelId="{FEB7EC71-1E22-462D-91EC-772108884200}" type="presParOf" srcId="{5EA7DB11-C33E-4B4F-A32F-3D5660F157EA}" destId="{11C33944-58A3-4795-839C-DC224030D52B}" srcOrd="1" destOrd="0" presId="urn:microsoft.com/office/officeart/2005/8/layout/hList6"/>
    <dgm:cxn modelId="{EF4951F0-FE83-4C5E-8590-2E9A9C148E07}" type="presParOf" srcId="{5EA7DB11-C33E-4B4F-A32F-3D5660F157EA}" destId="{7FE697AC-E924-481A-82DF-9D5093461D14}"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2A87B0-178D-4AD0-9A67-06D5E751242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7527ACF3-B6CA-4BF1-AF07-D88DE7A4CE4D}">
      <dgm:prSet phldrT="[Текст]" custT="1"/>
      <dgm:spPr/>
      <dgm:t>
        <a:bodyPr/>
        <a:lstStyle/>
        <a:p>
          <a:r>
            <a:rPr lang="ru-RU" sz="1800" dirty="0">
              <a:latin typeface="Arial" panose="020B0604020202020204" pitchFamily="34" charset="0"/>
              <a:cs typeface="Arial" panose="020B0604020202020204" pitchFamily="34" charset="0"/>
            </a:rPr>
            <a:t>Информационно-практический тренинг 3х </a:t>
          </a:r>
          <a:r>
            <a:rPr lang="ru-RU" sz="1800" dirty="0" err="1">
              <a:latin typeface="Arial" panose="020B0604020202020204" pitchFamily="34" charset="0"/>
              <a:cs typeface="Arial" panose="020B0604020202020204" pitchFamily="34" charset="0"/>
            </a:rPr>
            <a:t>дневный</a:t>
          </a:r>
          <a:r>
            <a:rPr lang="ru-RU" sz="1800" dirty="0">
              <a:latin typeface="Arial" panose="020B0604020202020204" pitchFamily="34" charset="0"/>
              <a:cs typeface="Arial" panose="020B0604020202020204" pitchFamily="34" charset="0"/>
            </a:rPr>
            <a:t> </a:t>
          </a:r>
        </a:p>
        <a:p>
          <a:r>
            <a:rPr lang="ru-RU" sz="1800" dirty="0">
              <a:latin typeface="Arial" panose="020B0604020202020204" pitchFamily="34" charset="0"/>
              <a:cs typeface="Arial" panose="020B0604020202020204" pitchFamily="34" charset="0"/>
            </a:rPr>
            <a:t>для  главных врачей и заместителей главных врачей</a:t>
          </a:r>
        </a:p>
        <a:p>
          <a:r>
            <a:rPr lang="ru-RU" sz="1800" dirty="0">
              <a:latin typeface="Arial" panose="020B0604020202020204" pitchFamily="34" charset="0"/>
              <a:cs typeface="Arial" panose="020B0604020202020204" pitchFamily="34" charset="0"/>
            </a:rPr>
            <a:t>«Универсальная прогрессивная модель патронажного обслуживания детей раннего возраста»</a:t>
          </a:r>
        </a:p>
        <a:p>
          <a:endParaRPr lang="ru-RU" sz="1800" dirty="0">
            <a:latin typeface="Arial" panose="020B0604020202020204" pitchFamily="34" charset="0"/>
            <a:cs typeface="Arial" panose="020B0604020202020204" pitchFamily="34" charset="0"/>
          </a:endParaRPr>
        </a:p>
        <a:p>
          <a:endParaRPr lang="ru-RU" sz="1100" dirty="0"/>
        </a:p>
      </dgm:t>
    </dgm:pt>
    <dgm:pt modelId="{9E607E15-4B12-469F-8F2D-DF5494EA1876}" type="parTrans" cxnId="{1F3B939E-45A5-46A6-B235-EA90E6CF4D63}">
      <dgm:prSet/>
      <dgm:spPr/>
      <dgm:t>
        <a:bodyPr/>
        <a:lstStyle/>
        <a:p>
          <a:endParaRPr lang="ru-RU"/>
        </a:p>
      </dgm:t>
    </dgm:pt>
    <dgm:pt modelId="{B0E1DF61-F9B6-4924-AE19-A77C38AC3674}" type="sibTrans" cxnId="{1F3B939E-45A5-46A6-B235-EA90E6CF4D63}">
      <dgm:prSet/>
      <dgm:spPr/>
      <dgm:t>
        <a:bodyPr/>
        <a:lstStyle/>
        <a:p>
          <a:endParaRPr lang="ru-RU"/>
        </a:p>
      </dgm:t>
    </dgm:pt>
    <dgm:pt modelId="{8C647E72-5624-4F11-936B-80ECA6435C4F}">
      <dgm:prSet phldrT="[Текст]" phldr="1"/>
      <dgm:spPr/>
      <dgm:t>
        <a:bodyPr/>
        <a:lstStyle/>
        <a:p>
          <a:endParaRPr lang="ru-RU" sz="900"/>
        </a:p>
      </dgm:t>
    </dgm:pt>
    <dgm:pt modelId="{BCA2E04B-FE0A-4B21-977B-518C83877256}" type="parTrans" cxnId="{240DF9C3-8AF9-4092-9EBC-02207DF3A770}">
      <dgm:prSet/>
      <dgm:spPr/>
      <dgm:t>
        <a:bodyPr/>
        <a:lstStyle/>
        <a:p>
          <a:endParaRPr lang="ru-RU"/>
        </a:p>
      </dgm:t>
    </dgm:pt>
    <dgm:pt modelId="{6F4994DA-BAD3-4EB7-A76E-E9EFF336BCA1}" type="sibTrans" cxnId="{240DF9C3-8AF9-4092-9EBC-02207DF3A770}">
      <dgm:prSet/>
      <dgm:spPr/>
      <dgm:t>
        <a:bodyPr/>
        <a:lstStyle/>
        <a:p>
          <a:endParaRPr lang="ru-RU"/>
        </a:p>
      </dgm:t>
    </dgm:pt>
    <dgm:pt modelId="{C9C339D0-4B75-42D6-8E0D-A8E8FCC80EFA}">
      <dgm:prSet phldrT="[Текст]" phldr="1"/>
      <dgm:spPr/>
      <dgm:t>
        <a:bodyPr/>
        <a:lstStyle/>
        <a:p>
          <a:endParaRPr lang="ru-RU" sz="900"/>
        </a:p>
      </dgm:t>
    </dgm:pt>
    <dgm:pt modelId="{64E59E25-DCBF-4EB2-80F7-77211D52DF07}" type="parTrans" cxnId="{1B25A5BD-1B7C-43F8-976A-50E26B33C971}">
      <dgm:prSet/>
      <dgm:spPr/>
      <dgm:t>
        <a:bodyPr/>
        <a:lstStyle/>
        <a:p>
          <a:endParaRPr lang="ru-RU"/>
        </a:p>
      </dgm:t>
    </dgm:pt>
    <dgm:pt modelId="{6A8BBDD2-C705-4734-91D8-0E84163812DB}" type="sibTrans" cxnId="{1B25A5BD-1B7C-43F8-976A-50E26B33C971}">
      <dgm:prSet/>
      <dgm:spPr/>
      <dgm:t>
        <a:bodyPr/>
        <a:lstStyle/>
        <a:p>
          <a:endParaRPr lang="ru-RU"/>
        </a:p>
      </dgm:t>
    </dgm:pt>
    <dgm:pt modelId="{E9590766-3EF9-444E-BF59-39A6ED55F26C}">
      <dgm:prSet phldrT="[Текст]" custT="1"/>
      <dgm:spPr/>
      <dgm:t>
        <a:bodyPr/>
        <a:lstStyle/>
        <a:p>
          <a:r>
            <a:rPr lang="ru-RU" sz="1800" dirty="0">
              <a:latin typeface="Arial" panose="020B0604020202020204" pitchFamily="34" charset="0"/>
              <a:cs typeface="Arial" panose="020B0604020202020204" pitchFamily="34" charset="0"/>
            </a:rPr>
            <a:t>Базовый тренинг «Развитие детей раннего возраста» Часть 1 </a:t>
          </a:r>
        </a:p>
        <a:p>
          <a:r>
            <a:rPr lang="ru-RU" sz="1800" dirty="0">
              <a:latin typeface="Arial" panose="020B0604020202020204" pitchFamily="34" charset="0"/>
              <a:cs typeface="Arial" panose="020B0604020202020204" pitchFamily="34" charset="0"/>
            </a:rPr>
            <a:t>(с учетом новых рекомендаций ЮНИСЕФ. Модули 1,3,4,5,6,7,8,9,13)</a:t>
          </a:r>
        </a:p>
        <a:p>
          <a:endParaRPr lang="ru-RU" sz="1800" dirty="0">
            <a:latin typeface="Arial" panose="020B0604020202020204" pitchFamily="34" charset="0"/>
            <a:cs typeface="Arial" panose="020B0604020202020204" pitchFamily="34" charset="0"/>
          </a:endParaRPr>
        </a:p>
        <a:p>
          <a:r>
            <a:rPr lang="ru-RU" sz="1800" dirty="0">
              <a:latin typeface="Arial" panose="020B0604020202020204" pitchFamily="34" charset="0"/>
              <a:cs typeface="Arial" panose="020B0604020202020204" pitchFamily="34" charset="0"/>
            </a:rPr>
            <a:t>Продолжительность - 5 дней, 40 часов.</a:t>
          </a:r>
        </a:p>
        <a:p>
          <a:r>
            <a:rPr lang="ru-RU" sz="1800" dirty="0">
              <a:latin typeface="Arial" panose="020B0604020202020204" pitchFamily="34" charset="0"/>
              <a:cs typeface="Arial" panose="020B0604020202020204" pitchFamily="34" charset="0"/>
            </a:rPr>
            <a:t>Теории- 28 часов, практики -12 часов</a:t>
          </a:r>
        </a:p>
        <a:p>
          <a:endParaRPr lang="ru-RU" sz="900" dirty="0"/>
        </a:p>
      </dgm:t>
    </dgm:pt>
    <dgm:pt modelId="{23D9289A-1E9E-4113-A885-5BCE66D20E9D}" type="parTrans" cxnId="{BD1DB03F-3680-4412-B786-3D66252E0FD0}">
      <dgm:prSet/>
      <dgm:spPr/>
      <dgm:t>
        <a:bodyPr/>
        <a:lstStyle/>
        <a:p>
          <a:endParaRPr lang="ru-RU"/>
        </a:p>
      </dgm:t>
    </dgm:pt>
    <dgm:pt modelId="{27566273-EB54-43EE-A66D-F4C252EA395D}" type="sibTrans" cxnId="{BD1DB03F-3680-4412-B786-3D66252E0FD0}">
      <dgm:prSet/>
      <dgm:spPr/>
      <dgm:t>
        <a:bodyPr/>
        <a:lstStyle/>
        <a:p>
          <a:endParaRPr lang="ru-RU"/>
        </a:p>
      </dgm:t>
    </dgm:pt>
    <dgm:pt modelId="{F69D1D61-6AC3-4832-A554-262558E74C79}">
      <dgm:prSet phldrT="[Текст]" phldr="1"/>
      <dgm:spPr/>
      <dgm:t>
        <a:bodyPr/>
        <a:lstStyle/>
        <a:p>
          <a:endParaRPr lang="ru-RU" sz="700"/>
        </a:p>
      </dgm:t>
    </dgm:pt>
    <dgm:pt modelId="{11F92A8C-A650-49BB-B7C8-E20143EBC24B}" type="parTrans" cxnId="{7EDFBB37-284B-4525-8905-D7FFB1052F53}">
      <dgm:prSet/>
      <dgm:spPr/>
      <dgm:t>
        <a:bodyPr/>
        <a:lstStyle/>
        <a:p>
          <a:endParaRPr lang="ru-RU"/>
        </a:p>
      </dgm:t>
    </dgm:pt>
    <dgm:pt modelId="{55D49729-D7A8-4EE9-91C6-BF0D2C446137}" type="sibTrans" cxnId="{7EDFBB37-284B-4525-8905-D7FFB1052F53}">
      <dgm:prSet/>
      <dgm:spPr/>
      <dgm:t>
        <a:bodyPr/>
        <a:lstStyle/>
        <a:p>
          <a:endParaRPr lang="ru-RU"/>
        </a:p>
      </dgm:t>
    </dgm:pt>
    <dgm:pt modelId="{5220F89E-9858-4D20-AB65-F02AA27CACE1}">
      <dgm:prSet phldrT="[Текст]" phldr="1"/>
      <dgm:spPr/>
      <dgm:t>
        <a:bodyPr/>
        <a:lstStyle/>
        <a:p>
          <a:endParaRPr lang="ru-RU" sz="700"/>
        </a:p>
      </dgm:t>
    </dgm:pt>
    <dgm:pt modelId="{87DFEAED-4C5C-45FE-AF57-29F451A9AC01}" type="parTrans" cxnId="{1C0CC100-BC11-4B17-9057-98C562291E90}">
      <dgm:prSet/>
      <dgm:spPr/>
      <dgm:t>
        <a:bodyPr/>
        <a:lstStyle/>
        <a:p>
          <a:endParaRPr lang="ru-RU"/>
        </a:p>
      </dgm:t>
    </dgm:pt>
    <dgm:pt modelId="{6D8F736F-9735-459D-BB3A-1F1061A90BA9}" type="sibTrans" cxnId="{1C0CC100-BC11-4B17-9057-98C562291E90}">
      <dgm:prSet/>
      <dgm:spPr/>
      <dgm:t>
        <a:bodyPr/>
        <a:lstStyle/>
        <a:p>
          <a:endParaRPr lang="ru-RU"/>
        </a:p>
      </dgm:t>
    </dgm:pt>
    <dgm:pt modelId="{2319D1DE-33B8-4467-BB82-EAEB516AEFEC}">
      <dgm:prSet phldrT="[Текст]" custT="1"/>
      <dgm:spPr/>
      <dgm:t>
        <a:bodyPr/>
        <a:lstStyle/>
        <a:p>
          <a:r>
            <a:rPr lang="ru-RU" sz="1800" dirty="0">
              <a:latin typeface="Arial" panose="020B0604020202020204" pitchFamily="34" charset="0"/>
              <a:cs typeface="Arial" panose="020B0604020202020204" pitchFamily="34" charset="0"/>
            </a:rPr>
            <a:t>Расширенный тренинг «Новая роль патронажной сестры» Часть 2</a:t>
          </a:r>
        </a:p>
        <a:p>
          <a:r>
            <a:rPr lang="ru-RU" sz="1800" dirty="0">
              <a:latin typeface="Arial" panose="020B0604020202020204" pitchFamily="34" charset="0"/>
              <a:cs typeface="Arial" panose="020B0604020202020204" pitchFamily="34" charset="0"/>
            </a:rPr>
            <a:t>(с учетом новых рекомендаций ЮНИСЕФ. Модули 2,10,11,12,15,16)</a:t>
          </a:r>
          <a:endParaRPr lang="ru-RU" sz="900" dirty="0"/>
        </a:p>
      </dgm:t>
    </dgm:pt>
    <dgm:pt modelId="{6C2FAA4D-D400-499D-AF5A-C69B7C3CA897}" type="parTrans" cxnId="{B5AEA617-B690-4047-9302-35B80BD3B109}">
      <dgm:prSet/>
      <dgm:spPr/>
      <dgm:t>
        <a:bodyPr/>
        <a:lstStyle/>
        <a:p>
          <a:endParaRPr lang="ru-RU"/>
        </a:p>
      </dgm:t>
    </dgm:pt>
    <dgm:pt modelId="{49CF3ECC-4186-4DA2-B533-7267BCF5D355}" type="sibTrans" cxnId="{B5AEA617-B690-4047-9302-35B80BD3B109}">
      <dgm:prSet/>
      <dgm:spPr/>
      <dgm:t>
        <a:bodyPr/>
        <a:lstStyle/>
        <a:p>
          <a:endParaRPr lang="ru-RU"/>
        </a:p>
      </dgm:t>
    </dgm:pt>
    <dgm:pt modelId="{463C6EEF-F968-413A-81A3-D8E73DD65C91}" type="pres">
      <dgm:prSet presAssocID="{042A87B0-178D-4AD0-9A67-06D5E7512420}" presName="linear" presStyleCnt="0">
        <dgm:presLayoutVars>
          <dgm:dir/>
          <dgm:resizeHandles val="exact"/>
        </dgm:presLayoutVars>
      </dgm:prSet>
      <dgm:spPr/>
    </dgm:pt>
    <dgm:pt modelId="{D226DE42-C2C9-42EC-B939-6A75AC23FA72}" type="pres">
      <dgm:prSet presAssocID="{7527ACF3-B6CA-4BF1-AF07-D88DE7A4CE4D}" presName="comp" presStyleCnt="0"/>
      <dgm:spPr/>
    </dgm:pt>
    <dgm:pt modelId="{4A9621A9-9E66-4B90-92A0-9677B463D0D5}" type="pres">
      <dgm:prSet presAssocID="{7527ACF3-B6CA-4BF1-AF07-D88DE7A4CE4D}" presName="box" presStyleLbl="node1" presStyleIdx="0" presStyleCnt="3" custLinFactNeighborX="2778"/>
      <dgm:spPr/>
    </dgm:pt>
    <dgm:pt modelId="{966FA083-F7A2-4249-A63E-B9434DF5A10B}" type="pres">
      <dgm:prSet presAssocID="{7527ACF3-B6CA-4BF1-AF07-D88DE7A4CE4D}" presName="img" presStyleLbl="fgImgPlace1" presStyleIdx="0" presStyleCnt="3" custScaleY="148776" custLinFactNeighborX="-4040" custLinFactNeighborY="-493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8096B298-6F86-42E5-B537-1A28B33B8927}" type="pres">
      <dgm:prSet presAssocID="{7527ACF3-B6CA-4BF1-AF07-D88DE7A4CE4D}" presName="text" presStyleLbl="node1" presStyleIdx="0" presStyleCnt="3">
        <dgm:presLayoutVars>
          <dgm:bulletEnabled val="1"/>
        </dgm:presLayoutVars>
      </dgm:prSet>
      <dgm:spPr/>
    </dgm:pt>
    <dgm:pt modelId="{2A93AEEA-8CD1-465C-9EE6-725347861458}" type="pres">
      <dgm:prSet presAssocID="{B0E1DF61-F9B6-4924-AE19-A77C38AC3674}" presName="spacer" presStyleCnt="0"/>
      <dgm:spPr/>
    </dgm:pt>
    <dgm:pt modelId="{B351DDC9-8779-498A-8F36-969201FC420C}" type="pres">
      <dgm:prSet presAssocID="{E9590766-3EF9-444E-BF59-39A6ED55F26C}" presName="comp" presStyleCnt="0"/>
      <dgm:spPr/>
    </dgm:pt>
    <dgm:pt modelId="{4B684252-CFC4-4881-8DD2-C9EB54E91346}" type="pres">
      <dgm:prSet presAssocID="{E9590766-3EF9-444E-BF59-39A6ED55F26C}" presName="box" presStyleLbl="node1" presStyleIdx="1" presStyleCnt="3"/>
      <dgm:spPr/>
    </dgm:pt>
    <dgm:pt modelId="{DE2DDC13-6E22-4B72-9C87-10E94EAEBBC2}" type="pres">
      <dgm:prSet presAssocID="{E9590766-3EF9-444E-BF59-39A6ED55F26C}" presName="img" presStyleLbl="fgImgPlace1" presStyleIdx="1" presStyleCnt="3" custScaleX="107714" custScaleY="151659" custLinFactNeighborX="-1817" custLinFactNeighborY="260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C0A344BF-E1D1-455F-8BCB-45CF55D35268}" type="pres">
      <dgm:prSet presAssocID="{E9590766-3EF9-444E-BF59-39A6ED55F26C}" presName="text" presStyleLbl="node1" presStyleIdx="1" presStyleCnt="3">
        <dgm:presLayoutVars>
          <dgm:bulletEnabled val="1"/>
        </dgm:presLayoutVars>
      </dgm:prSet>
      <dgm:spPr/>
    </dgm:pt>
    <dgm:pt modelId="{D95E43F1-BD1C-4686-A23A-CD1F25482EBA}" type="pres">
      <dgm:prSet presAssocID="{27566273-EB54-43EE-A66D-F4C252EA395D}" presName="spacer" presStyleCnt="0"/>
      <dgm:spPr/>
    </dgm:pt>
    <dgm:pt modelId="{AD911D4D-5614-402B-A91A-6CF1FF31ABB6}" type="pres">
      <dgm:prSet presAssocID="{2319D1DE-33B8-4467-BB82-EAEB516AEFEC}" presName="comp" presStyleCnt="0"/>
      <dgm:spPr/>
    </dgm:pt>
    <dgm:pt modelId="{4E2E39BB-43DD-4385-BE29-A175B1B1F671}" type="pres">
      <dgm:prSet presAssocID="{2319D1DE-33B8-4467-BB82-EAEB516AEFEC}" presName="box" presStyleLbl="node1" presStyleIdx="2" presStyleCnt="3" custLinFactNeighborY="891"/>
      <dgm:spPr/>
    </dgm:pt>
    <dgm:pt modelId="{BCCAE2E1-1943-4AB1-978B-5B189E584209}" type="pres">
      <dgm:prSet presAssocID="{2319D1DE-33B8-4467-BB82-EAEB516AEFEC}"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18D96975-03F5-4D33-885A-DF9A8C1C3877}" type="pres">
      <dgm:prSet presAssocID="{2319D1DE-33B8-4467-BB82-EAEB516AEFEC}" presName="text" presStyleLbl="node1" presStyleIdx="2" presStyleCnt="3">
        <dgm:presLayoutVars>
          <dgm:bulletEnabled val="1"/>
        </dgm:presLayoutVars>
      </dgm:prSet>
      <dgm:spPr/>
    </dgm:pt>
  </dgm:ptLst>
  <dgm:cxnLst>
    <dgm:cxn modelId="{1C0CC100-BC11-4B17-9057-98C562291E90}" srcId="{E9590766-3EF9-444E-BF59-39A6ED55F26C}" destId="{5220F89E-9858-4D20-AB65-F02AA27CACE1}" srcOrd="1" destOrd="0" parTransId="{87DFEAED-4C5C-45FE-AF57-29F451A9AC01}" sibTransId="{6D8F736F-9735-459D-BB3A-1F1061A90BA9}"/>
    <dgm:cxn modelId="{62F77D07-68DA-4AC0-A9B4-22D32272005D}" type="presOf" srcId="{8C647E72-5624-4F11-936B-80ECA6435C4F}" destId="{4A9621A9-9E66-4B90-92A0-9677B463D0D5}" srcOrd="0" destOrd="1" presId="urn:microsoft.com/office/officeart/2005/8/layout/vList4#1"/>
    <dgm:cxn modelId="{B5AEA617-B690-4047-9302-35B80BD3B109}" srcId="{042A87B0-178D-4AD0-9A67-06D5E7512420}" destId="{2319D1DE-33B8-4467-BB82-EAEB516AEFEC}" srcOrd="2" destOrd="0" parTransId="{6C2FAA4D-D400-499D-AF5A-C69B7C3CA897}" sibTransId="{49CF3ECC-4186-4DA2-B533-7267BCF5D355}"/>
    <dgm:cxn modelId="{AC9D9C1A-28D7-4899-8B54-5AB73E49C209}" type="presOf" srcId="{2319D1DE-33B8-4467-BB82-EAEB516AEFEC}" destId="{4E2E39BB-43DD-4385-BE29-A175B1B1F671}" srcOrd="0" destOrd="0" presId="urn:microsoft.com/office/officeart/2005/8/layout/vList4#1"/>
    <dgm:cxn modelId="{7EDFBB37-284B-4525-8905-D7FFB1052F53}" srcId="{E9590766-3EF9-444E-BF59-39A6ED55F26C}" destId="{F69D1D61-6AC3-4832-A554-262558E74C79}" srcOrd="0" destOrd="0" parTransId="{11F92A8C-A650-49BB-B7C8-E20143EBC24B}" sibTransId="{55D49729-D7A8-4EE9-91C6-BF0D2C446137}"/>
    <dgm:cxn modelId="{BD1DB03F-3680-4412-B786-3D66252E0FD0}" srcId="{042A87B0-178D-4AD0-9A67-06D5E7512420}" destId="{E9590766-3EF9-444E-BF59-39A6ED55F26C}" srcOrd="1" destOrd="0" parTransId="{23D9289A-1E9E-4113-A885-5BCE66D20E9D}" sibTransId="{27566273-EB54-43EE-A66D-F4C252EA395D}"/>
    <dgm:cxn modelId="{2D9DA266-6A22-4D47-A456-BC28FA4F28F2}" type="presOf" srcId="{2319D1DE-33B8-4467-BB82-EAEB516AEFEC}" destId="{18D96975-03F5-4D33-885A-DF9A8C1C3877}" srcOrd="1" destOrd="0" presId="urn:microsoft.com/office/officeart/2005/8/layout/vList4#1"/>
    <dgm:cxn modelId="{562B3567-34FA-4FD0-AB93-AABCA07FD5D9}" type="presOf" srcId="{F69D1D61-6AC3-4832-A554-262558E74C79}" destId="{4B684252-CFC4-4881-8DD2-C9EB54E91346}" srcOrd="0" destOrd="1" presId="urn:microsoft.com/office/officeart/2005/8/layout/vList4#1"/>
    <dgm:cxn modelId="{BA795970-BE9F-4774-A14A-69CA117BD881}" type="presOf" srcId="{5220F89E-9858-4D20-AB65-F02AA27CACE1}" destId="{C0A344BF-E1D1-455F-8BCB-45CF55D35268}" srcOrd="1" destOrd="2" presId="urn:microsoft.com/office/officeart/2005/8/layout/vList4#1"/>
    <dgm:cxn modelId="{528C5474-EF54-4159-B138-45D4B01B4C3D}" type="presOf" srcId="{E9590766-3EF9-444E-BF59-39A6ED55F26C}" destId="{C0A344BF-E1D1-455F-8BCB-45CF55D35268}" srcOrd="1" destOrd="0" presId="urn:microsoft.com/office/officeart/2005/8/layout/vList4#1"/>
    <dgm:cxn modelId="{603B2C77-BA8D-4344-AA58-CD2C38F388AB}" type="presOf" srcId="{C9C339D0-4B75-42D6-8E0D-A8E8FCC80EFA}" destId="{8096B298-6F86-42E5-B537-1A28B33B8927}" srcOrd="1" destOrd="2" presId="urn:microsoft.com/office/officeart/2005/8/layout/vList4#1"/>
    <dgm:cxn modelId="{FF5B3381-259C-455D-A98C-B7D6C104937D}" type="presOf" srcId="{7527ACF3-B6CA-4BF1-AF07-D88DE7A4CE4D}" destId="{8096B298-6F86-42E5-B537-1A28B33B8927}" srcOrd="1" destOrd="0" presId="urn:microsoft.com/office/officeart/2005/8/layout/vList4#1"/>
    <dgm:cxn modelId="{1F3B939E-45A5-46A6-B235-EA90E6CF4D63}" srcId="{042A87B0-178D-4AD0-9A67-06D5E7512420}" destId="{7527ACF3-B6CA-4BF1-AF07-D88DE7A4CE4D}" srcOrd="0" destOrd="0" parTransId="{9E607E15-4B12-469F-8F2D-DF5494EA1876}" sibTransId="{B0E1DF61-F9B6-4924-AE19-A77C38AC3674}"/>
    <dgm:cxn modelId="{59EE8EAB-3582-4B71-A162-CA3ABA7A43BF}" type="presOf" srcId="{5220F89E-9858-4D20-AB65-F02AA27CACE1}" destId="{4B684252-CFC4-4881-8DD2-C9EB54E91346}" srcOrd="0" destOrd="2" presId="urn:microsoft.com/office/officeart/2005/8/layout/vList4#1"/>
    <dgm:cxn modelId="{7C3328AD-C626-4363-BEFB-325026C46B08}" type="presOf" srcId="{7527ACF3-B6CA-4BF1-AF07-D88DE7A4CE4D}" destId="{4A9621A9-9E66-4B90-92A0-9677B463D0D5}" srcOrd="0" destOrd="0" presId="urn:microsoft.com/office/officeart/2005/8/layout/vList4#1"/>
    <dgm:cxn modelId="{8029D0BA-8072-4828-ACEB-9D2FECE43DEF}" type="presOf" srcId="{C9C339D0-4B75-42D6-8E0D-A8E8FCC80EFA}" destId="{4A9621A9-9E66-4B90-92A0-9677B463D0D5}" srcOrd="0" destOrd="2" presId="urn:microsoft.com/office/officeart/2005/8/layout/vList4#1"/>
    <dgm:cxn modelId="{C68EE7BC-3A6B-4ACC-A341-EC45E424528E}" type="presOf" srcId="{F69D1D61-6AC3-4832-A554-262558E74C79}" destId="{C0A344BF-E1D1-455F-8BCB-45CF55D35268}" srcOrd="1" destOrd="1" presId="urn:microsoft.com/office/officeart/2005/8/layout/vList4#1"/>
    <dgm:cxn modelId="{1B25A5BD-1B7C-43F8-976A-50E26B33C971}" srcId="{7527ACF3-B6CA-4BF1-AF07-D88DE7A4CE4D}" destId="{C9C339D0-4B75-42D6-8E0D-A8E8FCC80EFA}" srcOrd="1" destOrd="0" parTransId="{64E59E25-DCBF-4EB2-80F7-77211D52DF07}" sibTransId="{6A8BBDD2-C705-4734-91D8-0E84163812DB}"/>
    <dgm:cxn modelId="{6684D5C2-69A4-4289-A862-BD245B5E4FBF}" type="presOf" srcId="{8C647E72-5624-4F11-936B-80ECA6435C4F}" destId="{8096B298-6F86-42E5-B537-1A28B33B8927}" srcOrd="1" destOrd="1" presId="urn:microsoft.com/office/officeart/2005/8/layout/vList4#1"/>
    <dgm:cxn modelId="{240DF9C3-8AF9-4092-9EBC-02207DF3A770}" srcId="{7527ACF3-B6CA-4BF1-AF07-D88DE7A4CE4D}" destId="{8C647E72-5624-4F11-936B-80ECA6435C4F}" srcOrd="0" destOrd="0" parTransId="{BCA2E04B-FE0A-4B21-977B-518C83877256}" sibTransId="{6F4994DA-BAD3-4EB7-A76E-E9EFF336BCA1}"/>
    <dgm:cxn modelId="{70B737DC-E046-42E7-90C3-6DC82F9BE51F}" type="presOf" srcId="{042A87B0-178D-4AD0-9A67-06D5E7512420}" destId="{463C6EEF-F968-413A-81A3-D8E73DD65C91}" srcOrd="0" destOrd="0" presId="urn:microsoft.com/office/officeart/2005/8/layout/vList4#1"/>
    <dgm:cxn modelId="{E542BDEF-1798-4C7A-8EDA-402B0F1B3C8B}" type="presOf" srcId="{E9590766-3EF9-444E-BF59-39A6ED55F26C}" destId="{4B684252-CFC4-4881-8DD2-C9EB54E91346}" srcOrd="0" destOrd="0" presId="urn:microsoft.com/office/officeart/2005/8/layout/vList4#1"/>
    <dgm:cxn modelId="{9B5F008D-E4D5-4198-BE0B-5A6C4CA7F7CB}" type="presParOf" srcId="{463C6EEF-F968-413A-81A3-D8E73DD65C91}" destId="{D226DE42-C2C9-42EC-B939-6A75AC23FA72}" srcOrd="0" destOrd="0" presId="urn:microsoft.com/office/officeart/2005/8/layout/vList4#1"/>
    <dgm:cxn modelId="{AA4DC2AF-A969-4B9B-9B81-6E2DD1B4D54D}" type="presParOf" srcId="{D226DE42-C2C9-42EC-B939-6A75AC23FA72}" destId="{4A9621A9-9E66-4B90-92A0-9677B463D0D5}" srcOrd="0" destOrd="0" presId="urn:microsoft.com/office/officeart/2005/8/layout/vList4#1"/>
    <dgm:cxn modelId="{2991885A-6FE1-4814-8D91-125B85CC7F66}" type="presParOf" srcId="{D226DE42-C2C9-42EC-B939-6A75AC23FA72}" destId="{966FA083-F7A2-4249-A63E-B9434DF5A10B}" srcOrd="1" destOrd="0" presId="urn:microsoft.com/office/officeart/2005/8/layout/vList4#1"/>
    <dgm:cxn modelId="{12BC7C01-4A2A-41AC-80AE-013ABBE41135}" type="presParOf" srcId="{D226DE42-C2C9-42EC-B939-6A75AC23FA72}" destId="{8096B298-6F86-42E5-B537-1A28B33B8927}" srcOrd="2" destOrd="0" presId="urn:microsoft.com/office/officeart/2005/8/layout/vList4#1"/>
    <dgm:cxn modelId="{8978EC06-AF48-4EEA-93F4-F37E5BF097B5}" type="presParOf" srcId="{463C6EEF-F968-413A-81A3-D8E73DD65C91}" destId="{2A93AEEA-8CD1-465C-9EE6-725347861458}" srcOrd="1" destOrd="0" presId="urn:microsoft.com/office/officeart/2005/8/layout/vList4#1"/>
    <dgm:cxn modelId="{13485BEA-75F5-49FF-B8FB-5730EAD4A2FB}" type="presParOf" srcId="{463C6EEF-F968-413A-81A3-D8E73DD65C91}" destId="{B351DDC9-8779-498A-8F36-969201FC420C}" srcOrd="2" destOrd="0" presId="urn:microsoft.com/office/officeart/2005/8/layout/vList4#1"/>
    <dgm:cxn modelId="{98170B5A-5CD7-40FF-9728-A692AB9A9973}" type="presParOf" srcId="{B351DDC9-8779-498A-8F36-969201FC420C}" destId="{4B684252-CFC4-4881-8DD2-C9EB54E91346}" srcOrd="0" destOrd="0" presId="urn:microsoft.com/office/officeart/2005/8/layout/vList4#1"/>
    <dgm:cxn modelId="{EEA55F88-7C44-46C8-8676-7A4E0861C41E}" type="presParOf" srcId="{B351DDC9-8779-498A-8F36-969201FC420C}" destId="{DE2DDC13-6E22-4B72-9C87-10E94EAEBBC2}" srcOrd="1" destOrd="0" presId="urn:microsoft.com/office/officeart/2005/8/layout/vList4#1"/>
    <dgm:cxn modelId="{6F241A79-BCD8-40CD-BF90-0C9616159403}" type="presParOf" srcId="{B351DDC9-8779-498A-8F36-969201FC420C}" destId="{C0A344BF-E1D1-455F-8BCB-45CF55D35268}" srcOrd="2" destOrd="0" presId="urn:microsoft.com/office/officeart/2005/8/layout/vList4#1"/>
    <dgm:cxn modelId="{F729855E-0504-4DBF-9299-9D1FCD903E77}" type="presParOf" srcId="{463C6EEF-F968-413A-81A3-D8E73DD65C91}" destId="{D95E43F1-BD1C-4686-A23A-CD1F25482EBA}" srcOrd="3" destOrd="0" presId="urn:microsoft.com/office/officeart/2005/8/layout/vList4#1"/>
    <dgm:cxn modelId="{7E3B527A-2022-4B0A-BB63-71F9E7213A73}" type="presParOf" srcId="{463C6EEF-F968-413A-81A3-D8E73DD65C91}" destId="{AD911D4D-5614-402B-A91A-6CF1FF31ABB6}" srcOrd="4" destOrd="0" presId="urn:microsoft.com/office/officeart/2005/8/layout/vList4#1"/>
    <dgm:cxn modelId="{0B81B66F-BF66-4230-A46B-ECED72A0FD61}" type="presParOf" srcId="{AD911D4D-5614-402B-A91A-6CF1FF31ABB6}" destId="{4E2E39BB-43DD-4385-BE29-A175B1B1F671}" srcOrd="0" destOrd="0" presId="urn:microsoft.com/office/officeart/2005/8/layout/vList4#1"/>
    <dgm:cxn modelId="{97E3A8B9-77D7-48F4-9333-CB5BDF47EC1B}" type="presParOf" srcId="{AD911D4D-5614-402B-A91A-6CF1FF31ABB6}" destId="{BCCAE2E1-1943-4AB1-978B-5B189E584209}" srcOrd="1" destOrd="0" presId="urn:microsoft.com/office/officeart/2005/8/layout/vList4#1"/>
    <dgm:cxn modelId="{67A0C172-1B2B-4DF1-AC86-A8462E65C977}" type="presParOf" srcId="{AD911D4D-5614-402B-A91A-6CF1FF31ABB6}" destId="{18D96975-03F5-4D33-885A-DF9A8C1C3877}"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01AEB-6AA7-45C5-A53C-C12E63E95BFB}">
      <dsp:nvSpPr>
        <dsp:cNvPr id="0" name=""/>
        <dsp:cNvSpPr/>
      </dsp:nvSpPr>
      <dsp:spPr>
        <a:xfrm rot="16200000">
          <a:off x="-1137844" y="1137845"/>
          <a:ext cx="4708525" cy="2432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ru-RU" sz="1600" b="0" kern="1200" dirty="0">
              <a:latin typeface="Arial" panose="020B0604020202020204" pitchFamily="34" charset="0"/>
              <a:cs typeface="Arial" panose="020B0604020202020204" pitchFamily="34" charset="0"/>
            </a:rPr>
            <a:t>Шаг 1 </a:t>
          </a:r>
        </a:p>
        <a:p>
          <a:pPr marL="0" lvl="0" indent="0" algn="l" defTabSz="711200">
            <a:lnSpc>
              <a:spcPct val="90000"/>
            </a:lnSpc>
            <a:spcBef>
              <a:spcPct val="0"/>
            </a:spcBef>
            <a:spcAft>
              <a:spcPct val="35000"/>
            </a:spcAft>
            <a:buNone/>
          </a:pPr>
          <a:r>
            <a:rPr lang="ru-RU" sz="1600" b="0" kern="1200" dirty="0">
              <a:latin typeface="Arial" panose="020B0604020202020204" pitchFamily="34" charset="0"/>
              <a:cs typeface="Arial" panose="020B0604020202020204" pitchFamily="34" charset="0"/>
            </a:rPr>
            <a:t>Проведение оценки качества патронажных услуг  методом ОГКЛ:</a:t>
          </a:r>
        </a:p>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Проведение опроса домохозяйств,</a:t>
          </a:r>
        </a:p>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Анкетирование сотрудников, руководителей ПМСП,</a:t>
          </a:r>
        </a:p>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Оценка исходной ситуации и расчет потребности в кадрах на уровне каждого учреждения</a:t>
          </a:r>
          <a:endParaRPr lang="en-US" sz="1600" kern="1200" dirty="0">
            <a:latin typeface="Arial" panose="020B0604020202020204" pitchFamily="34" charset="0"/>
            <a:cs typeface="Arial" panose="020B0604020202020204" pitchFamily="34" charset="0"/>
          </a:endParaRPr>
        </a:p>
      </dsp:txBody>
      <dsp:txXfrm rot="5400000">
        <a:off x="118763" y="118760"/>
        <a:ext cx="2195311" cy="4471003"/>
      </dsp:txXfrm>
    </dsp:sp>
    <dsp:sp modelId="{58759EC3-F73E-4745-B23B-3F8B75795019}">
      <dsp:nvSpPr>
        <dsp:cNvPr id="0" name=""/>
        <dsp:cNvSpPr/>
      </dsp:nvSpPr>
      <dsp:spPr>
        <a:xfrm rot="16200000">
          <a:off x="1760537" y="1076493"/>
          <a:ext cx="4708525" cy="25555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ru-RU" sz="1600" b="0" kern="1200" dirty="0">
              <a:latin typeface="Arial" panose="020B0604020202020204" pitchFamily="34" charset="0"/>
              <a:cs typeface="Arial" panose="020B0604020202020204" pitchFamily="34" charset="0"/>
            </a:rPr>
            <a:t>Шаг 2 </a:t>
          </a:r>
        </a:p>
        <a:p>
          <a:pPr marL="0" lvl="0" indent="0" defTabSz="711200">
            <a:lnSpc>
              <a:spcPct val="90000"/>
            </a:lnSpc>
            <a:spcBef>
              <a:spcPct val="0"/>
            </a:spcBef>
            <a:spcAft>
              <a:spcPct val="35000"/>
            </a:spcAft>
            <a:buNone/>
          </a:pPr>
          <a:r>
            <a:rPr lang="ru-RU" sz="1600" b="0" kern="1200" dirty="0">
              <a:latin typeface="Arial" panose="020B0604020202020204" pitchFamily="34" charset="0"/>
              <a:cs typeface="Arial" panose="020B0604020202020204" pitchFamily="34" charset="0"/>
            </a:rPr>
            <a:t>Ориентационный трехдневный информационный тренинг для руководителей управления здравоохранения, заместителей по охране здоровья матери и ребенка, главных педиатров и первых руководителей учреждений ПМСП.</a:t>
          </a:r>
        </a:p>
        <a:p>
          <a:pPr marL="0" lvl="0" indent="0" algn="ctr" defTabSz="711200">
            <a:lnSpc>
              <a:spcPct val="90000"/>
            </a:lnSpc>
            <a:spcBef>
              <a:spcPct val="0"/>
            </a:spcBef>
            <a:spcAft>
              <a:spcPct val="35000"/>
            </a:spcAft>
            <a:buNone/>
          </a:pPr>
          <a:endParaRPr lang="ru-RU" sz="900" kern="1200" dirty="0"/>
        </a:p>
      </dsp:txBody>
      <dsp:txXfrm rot="5400000">
        <a:off x="2961781" y="124751"/>
        <a:ext cx="2306036" cy="4459023"/>
      </dsp:txXfrm>
    </dsp:sp>
    <dsp:sp modelId="{66A3ACDB-73BD-4099-B966-128E427899DE}">
      <dsp:nvSpPr>
        <dsp:cNvPr id="0" name=""/>
        <dsp:cNvSpPr/>
      </dsp:nvSpPr>
      <dsp:spPr>
        <a:xfrm rot="16200000">
          <a:off x="4652919" y="1131844"/>
          <a:ext cx="4708525" cy="2444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ru-RU" sz="1600" b="0" i="0" kern="1200" dirty="0">
              <a:latin typeface="Arial" panose="020B0604020202020204" pitchFamily="34" charset="0"/>
              <a:cs typeface="Arial" panose="020B0604020202020204" pitchFamily="34" charset="0"/>
            </a:rPr>
            <a:t>Шаг 3 </a:t>
          </a:r>
        </a:p>
        <a:p>
          <a:pPr marL="0" lvl="0" indent="0" algn="l" defTabSz="711200">
            <a:lnSpc>
              <a:spcPct val="90000"/>
            </a:lnSpc>
            <a:spcBef>
              <a:spcPct val="0"/>
            </a:spcBef>
            <a:spcAft>
              <a:spcPct val="35000"/>
            </a:spcAft>
            <a:buNone/>
          </a:pPr>
          <a:r>
            <a:rPr lang="ru-RU" sz="1600" b="0" i="0" kern="1200" dirty="0">
              <a:latin typeface="Arial" panose="020B0604020202020204" pitchFamily="34" charset="0"/>
              <a:cs typeface="Arial" panose="020B0604020202020204" pitchFamily="34" charset="0"/>
            </a:rPr>
            <a:t>Планирование обучения</a:t>
          </a:r>
        </a:p>
        <a:p>
          <a:pPr marL="0" lvl="0" indent="0" algn="l" defTabSz="711200">
            <a:lnSpc>
              <a:spcPct val="90000"/>
            </a:lnSpc>
            <a:spcBef>
              <a:spcPct val="0"/>
            </a:spcBef>
            <a:spcAft>
              <a:spcPct val="35000"/>
            </a:spcAft>
            <a:buNone/>
          </a:pPr>
          <a:r>
            <a:rPr lang="ru-RU" sz="1600" b="0" kern="1200" dirty="0">
              <a:latin typeface="Arial" panose="020B0604020202020204" pitchFamily="34" charset="0"/>
              <a:cs typeface="Arial" panose="020B0604020202020204" pitchFamily="34" charset="0"/>
            </a:rPr>
            <a:t>Первичный тренинг, на котором проводится обучение 16 модулям ЮНИСЕФ, содержащих основную информацию для патронажной сестры по программе, проводится с отрывом от </a:t>
          </a:r>
          <a:r>
            <a:rPr lang="ru-RU" sz="1600" b="0" kern="1200" dirty="0" err="1">
              <a:latin typeface="Arial" panose="020B0604020202020204" pitchFamily="34" charset="0"/>
              <a:cs typeface="Arial" panose="020B0604020202020204" pitchFamily="34" charset="0"/>
            </a:rPr>
            <a:t>производстства</a:t>
          </a:r>
          <a:r>
            <a:rPr lang="ru-RU" sz="1600" b="0" kern="1200" dirty="0">
              <a:latin typeface="Arial" panose="020B0604020202020204" pitchFamily="34" charset="0"/>
              <a:cs typeface="Arial" panose="020B0604020202020204" pitchFamily="34" charset="0"/>
            </a:rPr>
            <a:t> в 2 этапа. </a:t>
          </a:r>
        </a:p>
        <a:p>
          <a:pPr marL="171450" lvl="1" indent="-171450" algn="l" defTabSz="711200">
            <a:lnSpc>
              <a:spcPct val="90000"/>
            </a:lnSpc>
            <a:spcBef>
              <a:spcPct val="0"/>
            </a:spcBef>
            <a:spcAft>
              <a:spcPct val="15000"/>
            </a:spcAft>
            <a:buChar char="•"/>
          </a:pPr>
          <a:endParaRPr lang="ru-RU" sz="16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ru-RU" sz="14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a:p>
      </dsp:txBody>
      <dsp:txXfrm rot="5400000">
        <a:off x="5904111" y="119346"/>
        <a:ext cx="2206141" cy="4469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0B1C3-7578-477C-B033-6EA25E4B6EBE}">
      <dsp:nvSpPr>
        <dsp:cNvPr id="0" name=""/>
        <dsp:cNvSpPr/>
      </dsp:nvSpPr>
      <dsp:spPr>
        <a:xfrm rot="16200000">
          <a:off x="-392297" y="396432"/>
          <a:ext cx="4515985" cy="37231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a:lnSpc>
              <a:spcPct val="90000"/>
            </a:lnSpc>
            <a:spcBef>
              <a:spcPct val="0"/>
            </a:spcBef>
            <a:spcAft>
              <a:spcPct val="35000"/>
            </a:spcAft>
            <a:buNone/>
          </a:pPr>
          <a:endParaRPr lang="ru-RU"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Шаг 4 </a:t>
          </a:r>
        </a:p>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Проведение кураторских поддерживающих визитов к обученным</a:t>
          </a:r>
        </a:p>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Кураторский визит проводят областные тренеры, которые проводили первичное обучение или внешние кураторы, имеющие практический опыт работы (такие визиты проводятся на основании договоров). </a:t>
          </a:r>
        </a:p>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Внутреннее кураторство. Для этого зав отделением, старшая сестра или другие опытные патронажные сестры должны быть обучены базовому тренингу, через некоторое время практической работы – на тренингах по </a:t>
          </a:r>
          <a:r>
            <a:rPr lang="ru-RU" sz="1600" kern="1200" dirty="0" err="1">
              <a:latin typeface="Arial" panose="020B0604020202020204" pitchFamily="34" charset="0"/>
              <a:cs typeface="Arial" panose="020B0604020202020204" pitchFamily="34" charset="0"/>
            </a:rPr>
            <a:t>супервизии</a:t>
          </a:r>
          <a:r>
            <a:rPr lang="ru-RU" sz="1600" kern="1200" dirty="0">
              <a:latin typeface="Arial" panose="020B0604020202020204" pitchFamily="34" charset="0"/>
              <a:cs typeface="Arial" panose="020B0604020202020204" pitchFamily="34" charset="0"/>
            </a:rPr>
            <a:t>.  </a:t>
          </a:r>
        </a:p>
        <a:p>
          <a:pPr marL="0" lvl="0" indent="0" algn="ctr" defTabSz="711200">
            <a:lnSpc>
              <a:spcPct val="90000"/>
            </a:lnSpc>
            <a:spcBef>
              <a:spcPct val="0"/>
            </a:spcBef>
            <a:spcAft>
              <a:spcPct val="35000"/>
            </a:spcAft>
            <a:buNone/>
          </a:pPr>
          <a:endParaRPr lang="ru-RU" sz="1400" kern="1200" dirty="0"/>
        </a:p>
      </dsp:txBody>
      <dsp:txXfrm rot="5400000">
        <a:off x="185884" y="181747"/>
        <a:ext cx="3359623" cy="4152489"/>
      </dsp:txXfrm>
    </dsp:sp>
    <dsp:sp modelId="{7FE697AC-E924-481A-82DF-9D5093461D14}">
      <dsp:nvSpPr>
        <dsp:cNvPr id="0" name=""/>
        <dsp:cNvSpPr/>
      </dsp:nvSpPr>
      <dsp:spPr>
        <a:xfrm rot="16200000">
          <a:off x="3945016" y="108757"/>
          <a:ext cx="4515985" cy="4298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Шаг 5</a:t>
          </a:r>
        </a:p>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Внедрение системы мониторинга качества услуг по единым показателям</a:t>
          </a:r>
        </a:p>
        <a:p>
          <a:pPr marL="0" lvl="0" indent="0" algn="l"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Важным условием внедрения услуг универсальной прогрессивной модели патронажа является мониторинг показателей.</a:t>
          </a:r>
          <a:endParaRPr lang="en-US" sz="1600" kern="1200" dirty="0">
            <a:latin typeface="Arial" panose="020B0604020202020204" pitchFamily="34" charset="0"/>
            <a:cs typeface="Arial" panose="020B0604020202020204" pitchFamily="34" charset="0"/>
          </a:endParaRPr>
        </a:p>
        <a:p>
          <a:pPr marL="0" lvl="0" indent="0"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Необходимо консолидировать показатели всех учреждений ПМСП на областном и национальном уровне.</a:t>
          </a:r>
          <a:endParaRPr lang="en-US" sz="1600" kern="1200" dirty="0">
            <a:latin typeface="Arial" panose="020B0604020202020204" pitchFamily="34" charset="0"/>
            <a:cs typeface="Arial" panose="020B0604020202020204" pitchFamily="34" charset="0"/>
          </a:endParaRPr>
        </a:p>
        <a:p>
          <a:pPr marL="0" lvl="0" indent="0"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Для соблюдения данного условия необходимо внедрить руководство по мониторингу и обучить специалистов на местах.</a:t>
          </a:r>
          <a:endParaRPr lang="en-US"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endParaRPr lang="ru-RU" sz="1600" kern="1200" dirty="0">
            <a:latin typeface="Arial" panose="020B0604020202020204" pitchFamily="34" charset="0"/>
            <a:cs typeface="Arial" panose="020B0604020202020204" pitchFamily="34" charset="0"/>
          </a:endParaRPr>
        </a:p>
      </dsp:txBody>
      <dsp:txXfrm rot="5400000">
        <a:off x="4263608" y="209833"/>
        <a:ext cx="3878801" cy="4096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621A9-9E66-4B90-92A0-9677B463D0D5}">
      <dsp:nvSpPr>
        <dsp:cNvPr id="0" name=""/>
        <dsp:cNvSpPr/>
      </dsp:nvSpPr>
      <dsp:spPr>
        <a:xfrm>
          <a:off x="0" y="129554"/>
          <a:ext cx="8229600" cy="1362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Информационно-практический тренинг 3х </a:t>
          </a:r>
          <a:r>
            <a:rPr lang="ru-RU" sz="1800" kern="1200" dirty="0" err="1">
              <a:latin typeface="Arial" panose="020B0604020202020204" pitchFamily="34" charset="0"/>
              <a:cs typeface="Arial" panose="020B0604020202020204" pitchFamily="34" charset="0"/>
            </a:rPr>
            <a:t>дневный</a:t>
          </a:r>
          <a:r>
            <a:rPr lang="ru-RU" sz="1800" kern="1200" dirty="0">
              <a:latin typeface="Arial" panose="020B0604020202020204" pitchFamily="34" charset="0"/>
              <a:cs typeface="Arial" panose="020B0604020202020204" pitchFamily="34" charset="0"/>
            </a:rPr>
            <a:t> </a:t>
          </a:r>
        </a:p>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для  главных врачей и заместителей главных врачей</a:t>
          </a:r>
        </a:p>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«Универсальная прогрессивная модель патронажного обслуживания детей раннего возраста»</a:t>
          </a:r>
        </a:p>
        <a:p>
          <a:pPr marL="0" lvl="0" indent="0" algn="l" defTabSz="800100">
            <a:lnSpc>
              <a:spcPct val="90000"/>
            </a:lnSpc>
            <a:spcBef>
              <a:spcPct val="0"/>
            </a:spcBef>
            <a:spcAft>
              <a:spcPct val="35000"/>
            </a:spcAft>
            <a:buNone/>
          </a:pPr>
          <a:endParaRPr lang="ru-RU"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endParaRPr lang="ru-RU" sz="1100" kern="1200" dirty="0"/>
        </a:p>
        <a:p>
          <a:pPr marL="57150" lvl="1" indent="-57150" algn="l" defTabSz="400050">
            <a:lnSpc>
              <a:spcPct val="90000"/>
            </a:lnSpc>
            <a:spcBef>
              <a:spcPct val="0"/>
            </a:spcBef>
            <a:spcAft>
              <a:spcPct val="15000"/>
            </a:spcAft>
            <a:buChar char="•"/>
          </a:pPr>
          <a:endParaRPr lang="ru-RU" sz="900" kern="1200"/>
        </a:p>
        <a:p>
          <a:pPr marL="57150" lvl="1" indent="-57150" algn="l" defTabSz="400050">
            <a:lnSpc>
              <a:spcPct val="90000"/>
            </a:lnSpc>
            <a:spcBef>
              <a:spcPct val="0"/>
            </a:spcBef>
            <a:spcAft>
              <a:spcPct val="15000"/>
            </a:spcAft>
            <a:buChar char="•"/>
          </a:pPr>
          <a:endParaRPr lang="ru-RU" sz="900" kern="1200"/>
        </a:p>
      </dsp:txBody>
      <dsp:txXfrm>
        <a:off x="1782144" y="129554"/>
        <a:ext cx="6447455" cy="1362240"/>
      </dsp:txXfrm>
    </dsp:sp>
    <dsp:sp modelId="{966FA083-F7A2-4249-A63E-B9434DF5A10B}">
      <dsp:nvSpPr>
        <dsp:cNvPr id="0" name=""/>
        <dsp:cNvSpPr/>
      </dsp:nvSpPr>
      <dsp:spPr>
        <a:xfrm>
          <a:off x="69728" y="0"/>
          <a:ext cx="1645920" cy="162134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84252-CFC4-4881-8DD2-C9EB54E91346}">
      <dsp:nvSpPr>
        <dsp:cNvPr id="0" name=""/>
        <dsp:cNvSpPr/>
      </dsp:nvSpPr>
      <dsp:spPr>
        <a:xfrm>
          <a:off x="0" y="1902837"/>
          <a:ext cx="8229600" cy="1362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Базовый тренинг «Развитие детей раннего возраста» Часть 1 </a:t>
          </a:r>
        </a:p>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(с учетом новых рекомендаций ЮНИСЕФ. Модули 1,3,4,5,6,7,8,9,13)</a:t>
          </a:r>
        </a:p>
        <a:p>
          <a:pPr marL="0" lvl="0" indent="0" algn="l" defTabSz="800100">
            <a:lnSpc>
              <a:spcPct val="90000"/>
            </a:lnSpc>
            <a:spcBef>
              <a:spcPct val="0"/>
            </a:spcBef>
            <a:spcAft>
              <a:spcPct val="35000"/>
            </a:spcAft>
            <a:buNone/>
          </a:pPr>
          <a:endParaRPr lang="ru-RU"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Продолжительность - 5 дней, 40 часов.</a:t>
          </a:r>
        </a:p>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Теории- 28 часов, практики -12 часов</a:t>
          </a:r>
        </a:p>
        <a:p>
          <a:pPr marL="0" lvl="0" indent="0" algn="l" defTabSz="800100">
            <a:lnSpc>
              <a:spcPct val="90000"/>
            </a:lnSpc>
            <a:spcBef>
              <a:spcPct val="0"/>
            </a:spcBef>
            <a:spcAft>
              <a:spcPct val="35000"/>
            </a:spcAft>
            <a:buNone/>
          </a:pPr>
          <a:endParaRPr lang="ru-RU" sz="900" kern="1200" dirty="0"/>
        </a:p>
        <a:p>
          <a:pPr marL="57150" lvl="1" indent="-57150" algn="l" defTabSz="311150">
            <a:lnSpc>
              <a:spcPct val="90000"/>
            </a:lnSpc>
            <a:spcBef>
              <a:spcPct val="0"/>
            </a:spcBef>
            <a:spcAft>
              <a:spcPct val="15000"/>
            </a:spcAft>
            <a:buChar char="•"/>
          </a:pPr>
          <a:endParaRPr lang="ru-RU" sz="700" kern="1200"/>
        </a:p>
        <a:p>
          <a:pPr marL="57150" lvl="1" indent="-57150" algn="l" defTabSz="311150">
            <a:lnSpc>
              <a:spcPct val="90000"/>
            </a:lnSpc>
            <a:spcBef>
              <a:spcPct val="0"/>
            </a:spcBef>
            <a:spcAft>
              <a:spcPct val="15000"/>
            </a:spcAft>
            <a:buChar char="•"/>
          </a:pPr>
          <a:endParaRPr lang="ru-RU" sz="700" kern="1200"/>
        </a:p>
      </dsp:txBody>
      <dsp:txXfrm>
        <a:off x="1782144" y="1902837"/>
        <a:ext cx="6447455" cy="1362240"/>
      </dsp:txXfrm>
    </dsp:sp>
    <dsp:sp modelId="{DE2DDC13-6E22-4B72-9C87-10E94EAEBBC2}">
      <dsp:nvSpPr>
        <dsp:cNvPr id="0" name=""/>
        <dsp:cNvSpPr/>
      </dsp:nvSpPr>
      <dsp:spPr>
        <a:xfrm>
          <a:off x="42834" y="1785952"/>
          <a:ext cx="1772886" cy="165276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E39BB-43DD-4385-BE29-A175B1B1F671}">
      <dsp:nvSpPr>
        <dsp:cNvPr id="0" name=""/>
        <dsp:cNvSpPr/>
      </dsp:nvSpPr>
      <dsp:spPr>
        <a:xfrm>
          <a:off x="0" y="3549500"/>
          <a:ext cx="8229600" cy="1362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Расширенный тренинг «Новая роль патронажной сестры» Часть 2</a:t>
          </a:r>
        </a:p>
        <a:p>
          <a:pPr marL="0" lvl="0" indent="0" algn="l" defTabSz="800100">
            <a:lnSpc>
              <a:spcPct val="90000"/>
            </a:lnSpc>
            <a:spcBef>
              <a:spcPct val="0"/>
            </a:spcBef>
            <a:spcAft>
              <a:spcPct val="35000"/>
            </a:spcAft>
            <a:buNone/>
          </a:pPr>
          <a:r>
            <a:rPr lang="ru-RU" sz="1800" kern="1200" dirty="0">
              <a:latin typeface="Arial" panose="020B0604020202020204" pitchFamily="34" charset="0"/>
              <a:cs typeface="Arial" panose="020B0604020202020204" pitchFamily="34" charset="0"/>
            </a:rPr>
            <a:t>(с учетом новых рекомендаций ЮНИСЕФ. Модули 2,10,11,12,15,16)</a:t>
          </a:r>
          <a:endParaRPr lang="ru-RU" sz="900" kern="1200" dirty="0"/>
        </a:p>
      </dsp:txBody>
      <dsp:txXfrm>
        <a:off x="1782144" y="3549500"/>
        <a:ext cx="6447455" cy="1362240"/>
      </dsp:txXfrm>
    </dsp:sp>
    <dsp:sp modelId="{BCCAE2E1-1943-4AB1-978B-5B189E584209}">
      <dsp:nvSpPr>
        <dsp:cNvPr id="0" name=""/>
        <dsp:cNvSpPr/>
      </dsp:nvSpPr>
      <dsp:spPr>
        <a:xfrm>
          <a:off x="136224" y="3682790"/>
          <a:ext cx="1645920" cy="108979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C29BAC97-F9C4-4435-975C-265D00E46207}" type="datetimeFigureOut">
              <a:rPr lang="en-US" smtClean="0"/>
              <a:pPr/>
              <a:t>6/19/2018</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5EEF741-1238-4D28-B744-CDF9B7E6AAC1}" type="slidenum">
              <a:rPr lang="en-US" smtClean="0"/>
              <a:pPr/>
              <a:t>‹#›</a:t>
            </a:fld>
            <a:endParaRPr lang="en-US"/>
          </a:p>
        </p:txBody>
      </p:sp>
    </p:spTree>
    <p:extLst>
      <p:ext uri="{BB962C8B-B14F-4D97-AF65-F5344CB8AC3E}">
        <p14:creationId xmlns:p14="http://schemas.microsoft.com/office/powerpoint/2010/main" val="1623025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Дата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82BA9F3-9ECC-4DF1-AA84-F9E9F21E0DDC}" type="datetimeFigureOut">
              <a:rPr lang="en-US" smtClean="0"/>
              <a:pPr/>
              <a:t>6/19/2018</a:t>
            </a:fld>
            <a:endParaRPr lang="en-US"/>
          </a:p>
        </p:txBody>
      </p:sp>
      <p:sp>
        <p:nvSpPr>
          <p:cNvPr id="4" name="Образ слайда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Заметки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Номер слайда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163DE75-3B89-4558-A846-73C75AC427FC}" type="slidenum">
              <a:rPr lang="en-US" smtClean="0"/>
              <a:pPr/>
              <a:t>‹#›</a:t>
            </a:fld>
            <a:endParaRPr lang="en-US"/>
          </a:p>
        </p:txBody>
      </p:sp>
    </p:spTree>
    <p:extLst>
      <p:ext uri="{BB962C8B-B14F-4D97-AF65-F5344CB8AC3E}">
        <p14:creationId xmlns:p14="http://schemas.microsoft.com/office/powerpoint/2010/main" val="382272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Существовавшая раннее система домашних</a:t>
            </a:r>
            <a:r>
              <a:rPr lang="ru-RU" baseline="0" dirty="0"/>
              <a:t> посещений до 2018 г.</a:t>
            </a:r>
            <a:endParaRPr lang="en-US" dirty="0"/>
          </a:p>
        </p:txBody>
      </p:sp>
      <p:sp>
        <p:nvSpPr>
          <p:cNvPr id="4" name="Номер слайда 3"/>
          <p:cNvSpPr>
            <a:spLocks noGrp="1"/>
          </p:cNvSpPr>
          <p:nvPr>
            <p:ph type="sldNum" sz="quarter" idx="10"/>
          </p:nvPr>
        </p:nvSpPr>
        <p:spPr/>
        <p:txBody>
          <a:bodyPr/>
          <a:lstStyle/>
          <a:p>
            <a:fld id="{072195E6-C0D8-4A07-B068-CBBE658F34D6}" type="slidenum">
              <a:rPr lang="en-US" smtClean="0"/>
              <a:pPr/>
              <a:t>3</a:t>
            </a:fld>
            <a:endParaRPr lang="en-US"/>
          </a:p>
        </p:txBody>
      </p:sp>
    </p:spTree>
    <p:extLst>
      <p:ext uri="{BB962C8B-B14F-4D97-AF65-F5344CB8AC3E}">
        <p14:creationId xmlns:p14="http://schemas.microsoft.com/office/powerpoint/2010/main" val="64208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63DE75-3B89-4558-A846-73C75AC427FC}" type="slidenum">
              <a:rPr lang="en-US" smtClean="0"/>
              <a:pPr/>
              <a:t>21</a:t>
            </a:fld>
            <a:endParaRPr lang="en-US"/>
          </a:p>
        </p:txBody>
      </p:sp>
    </p:spTree>
    <p:extLst>
      <p:ext uri="{BB962C8B-B14F-4D97-AF65-F5344CB8AC3E}">
        <p14:creationId xmlns:p14="http://schemas.microsoft.com/office/powerpoint/2010/main" val="24600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63DE75-3B89-4558-A846-73C75AC427FC}" type="slidenum">
              <a:rPr lang="en-US" smtClean="0"/>
              <a:pPr/>
              <a:t>23</a:t>
            </a:fld>
            <a:endParaRPr lang="en-US"/>
          </a:p>
        </p:txBody>
      </p:sp>
    </p:spTree>
    <p:extLst>
      <p:ext uri="{BB962C8B-B14F-4D97-AF65-F5344CB8AC3E}">
        <p14:creationId xmlns:p14="http://schemas.microsoft.com/office/powerpoint/2010/main" val="66376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29579">
              <a:defRPr/>
            </a:pPr>
            <a:r>
              <a:rPr lang="ru-RU" dirty="0"/>
              <a:t>Обследование по множественным показателям – МИКО является стратегически </a:t>
            </a:r>
            <a:r>
              <a:rPr lang="ru-RU" b="0" dirty="0"/>
              <a:t>важным для принятия решений в области социальной политики. Показатели рассматриваются с точки зрения равенства и справедливости</a:t>
            </a:r>
            <a:r>
              <a:rPr lang="ru-RU" b="0" baseline="0" dirty="0"/>
              <a:t> в доступе к услугам детям из разных социальных слоев общества и соблюдения прав ребенка.</a:t>
            </a:r>
            <a:endParaRPr lang="en-US" b="0" dirty="0"/>
          </a:p>
          <a:p>
            <a:endParaRPr lang="en-US" dirty="0"/>
          </a:p>
          <a:p>
            <a:endParaRPr lang="en-US" dirty="0"/>
          </a:p>
        </p:txBody>
      </p:sp>
      <p:sp>
        <p:nvSpPr>
          <p:cNvPr id="4" name="Номер слайда 3"/>
          <p:cNvSpPr>
            <a:spLocks noGrp="1"/>
          </p:cNvSpPr>
          <p:nvPr>
            <p:ph type="sldNum" sz="quarter" idx="10"/>
          </p:nvPr>
        </p:nvSpPr>
        <p:spPr/>
        <p:txBody>
          <a:bodyPr/>
          <a:lstStyle/>
          <a:p>
            <a:fld id="{F5766A19-9281-4531-92E3-E9BF133A11C5}" type="slidenum">
              <a:rPr lang="en-US" smtClean="0"/>
              <a:pPr/>
              <a:t>5</a:t>
            </a:fld>
            <a:endParaRPr lang="en-US"/>
          </a:p>
        </p:txBody>
      </p:sp>
    </p:spTree>
    <p:extLst>
      <p:ext uri="{BB962C8B-B14F-4D97-AF65-F5344CB8AC3E}">
        <p14:creationId xmlns:p14="http://schemas.microsoft.com/office/powerpoint/2010/main" val="243179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ИГВ</a:t>
            </a:r>
          </a:p>
          <a:p>
            <a:r>
              <a:rPr lang="ru-RU" dirty="0"/>
              <a:t>2011 1,03:1,0 (</a:t>
            </a:r>
            <a:r>
              <a:rPr lang="ru-RU" dirty="0" err="1"/>
              <a:t>беднейшие:богатейшие</a:t>
            </a:r>
            <a:r>
              <a:rPr lang="ru-RU" dirty="0"/>
              <a:t>)</a:t>
            </a:r>
          </a:p>
          <a:p>
            <a:r>
              <a:rPr lang="ru-RU" dirty="0"/>
              <a:t>2015 1,06:1,0</a:t>
            </a:r>
          </a:p>
          <a:p>
            <a:endParaRPr lang="ru-RU" dirty="0"/>
          </a:p>
          <a:p>
            <a:r>
              <a:rPr lang="ru-RU" dirty="0"/>
              <a:t>Продолжение кормления в 1 год</a:t>
            </a:r>
          </a:p>
          <a:p>
            <a:r>
              <a:rPr lang="ru-RU" dirty="0"/>
              <a:t>2011 1,4:1,0</a:t>
            </a:r>
          </a:p>
          <a:p>
            <a:r>
              <a:rPr lang="ru-RU" dirty="0"/>
              <a:t>2015  1,0:1,3</a:t>
            </a:r>
          </a:p>
          <a:p>
            <a:endParaRPr lang="ru-RU" dirty="0"/>
          </a:p>
          <a:p>
            <a:r>
              <a:rPr lang="ru-RU" dirty="0"/>
              <a:t>Продолжение кормления до 2 лет</a:t>
            </a:r>
          </a:p>
          <a:p>
            <a:r>
              <a:rPr lang="ru-RU" dirty="0"/>
              <a:t>2011 1,3:1,0</a:t>
            </a:r>
          </a:p>
          <a:p>
            <a:r>
              <a:rPr lang="ru-RU" dirty="0"/>
              <a:t>2015  1,2:1,0</a:t>
            </a:r>
            <a:endParaRPr lang="en-US" dirty="0"/>
          </a:p>
          <a:p>
            <a:endParaRPr lang="en-US" dirty="0"/>
          </a:p>
        </p:txBody>
      </p:sp>
      <p:sp>
        <p:nvSpPr>
          <p:cNvPr id="4" name="Номер слайда 3"/>
          <p:cNvSpPr>
            <a:spLocks noGrp="1"/>
          </p:cNvSpPr>
          <p:nvPr>
            <p:ph type="sldNum" sz="quarter" idx="10"/>
          </p:nvPr>
        </p:nvSpPr>
        <p:spPr/>
        <p:txBody>
          <a:bodyPr/>
          <a:lstStyle/>
          <a:p>
            <a:fld id="{072195E6-C0D8-4A07-B068-CBBE658F34D6}" type="slidenum">
              <a:rPr lang="en-US" smtClean="0"/>
              <a:pPr/>
              <a:t>6</a:t>
            </a:fld>
            <a:endParaRPr lang="en-US"/>
          </a:p>
        </p:txBody>
      </p:sp>
    </p:spTree>
    <p:extLst>
      <p:ext uri="{BB962C8B-B14F-4D97-AF65-F5344CB8AC3E}">
        <p14:creationId xmlns:p14="http://schemas.microsoft.com/office/powerpoint/2010/main" val="314888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Знания родителей</a:t>
            </a:r>
          </a:p>
          <a:p>
            <a:r>
              <a:rPr lang="ru-RU" dirty="0"/>
              <a:t>2011 1,0:2,0(</a:t>
            </a:r>
            <a:r>
              <a:rPr lang="ru-RU" dirty="0" err="1"/>
              <a:t>беднейшие:богатейшие</a:t>
            </a:r>
            <a:r>
              <a:rPr lang="ru-RU" dirty="0"/>
              <a:t>)</a:t>
            </a:r>
          </a:p>
          <a:p>
            <a:pPr marL="232395" indent="-232395">
              <a:buAutoNum type="arabicPlain" startAt="2015"/>
            </a:pPr>
            <a:r>
              <a:rPr lang="ru-RU" dirty="0"/>
              <a:t>1,3:1,0</a:t>
            </a:r>
          </a:p>
          <a:p>
            <a:endParaRPr lang="ru-RU" dirty="0"/>
          </a:p>
          <a:p>
            <a:r>
              <a:rPr lang="ru-RU" dirty="0"/>
              <a:t>Психологическая агрессия</a:t>
            </a:r>
          </a:p>
          <a:p>
            <a:r>
              <a:rPr lang="ru-RU" dirty="0"/>
              <a:t>2011 1,2:1,0</a:t>
            </a:r>
          </a:p>
          <a:p>
            <a:r>
              <a:rPr lang="ru-RU" dirty="0"/>
              <a:t>2015 1,1:1,0</a:t>
            </a:r>
          </a:p>
          <a:p>
            <a:endParaRPr lang="ru-RU" dirty="0"/>
          </a:p>
          <a:p>
            <a:r>
              <a:rPr lang="ru-RU" dirty="0"/>
              <a:t>Физическое наказание</a:t>
            </a:r>
          </a:p>
          <a:p>
            <a:r>
              <a:rPr lang="ru-RU" dirty="0"/>
              <a:t>2011 1,07:1,0</a:t>
            </a:r>
          </a:p>
          <a:p>
            <a:r>
              <a:rPr lang="ru-RU" dirty="0"/>
              <a:t>2015 1,1:1,0</a:t>
            </a:r>
          </a:p>
          <a:p>
            <a:endParaRPr lang="ru-RU" dirty="0"/>
          </a:p>
          <a:p>
            <a:r>
              <a:rPr lang="ru-RU" dirty="0"/>
              <a:t>Индекс детского развития</a:t>
            </a:r>
          </a:p>
          <a:p>
            <a:r>
              <a:rPr lang="ru-RU" dirty="0"/>
              <a:t>2011 1,0:1,1</a:t>
            </a:r>
          </a:p>
          <a:p>
            <a:r>
              <a:rPr lang="ru-RU" dirty="0"/>
              <a:t>2015 1,0:1,1</a:t>
            </a:r>
            <a:endParaRPr lang="en-US" dirty="0"/>
          </a:p>
        </p:txBody>
      </p:sp>
      <p:sp>
        <p:nvSpPr>
          <p:cNvPr id="4" name="Номер слайда 3"/>
          <p:cNvSpPr>
            <a:spLocks noGrp="1"/>
          </p:cNvSpPr>
          <p:nvPr>
            <p:ph type="sldNum" sz="quarter" idx="10"/>
          </p:nvPr>
        </p:nvSpPr>
        <p:spPr/>
        <p:txBody>
          <a:bodyPr/>
          <a:lstStyle/>
          <a:p>
            <a:fld id="{072195E6-C0D8-4A07-B068-CBBE658F34D6}" type="slidenum">
              <a:rPr lang="en-US" smtClean="0"/>
              <a:pPr/>
              <a:t>7</a:t>
            </a:fld>
            <a:endParaRPr lang="en-US"/>
          </a:p>
        </p:txBody>
      </p:sp>
    </p:spTree>
    <p:extLst>
      <p:ext uri="{BB962C8B-B14F-4D97-AF65-F5344CB8AC3E}">
        <p14:creationId xmlns:p14="http://schemas.microsoft.com/office/powerpoint/2010/main" val="314888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itchFamily="34" charset="0"/>
              </a:defRPr>
            </a:lvl1pPr>
            <a:lvl2pPr marL="755283" indent="-290493">
              <a:defRPr sz="2000">
                <a:solidFill>
                  <a:schemeClr val="tx1"/>
                </a:solidFill>
                <a:latin typeface="Verdana" pitchFamily="34" charset="0"/>
              </a:defRPr>
            </a:lvl2pPr>
            <a:lvl3pPr marL="1161974" indent="-232395">
              <a:defRPr sz="2000">
                <a:solidFill>
                  <a:schemeClr val="tx1"/>
                </a:solidFill>
                <a:latin typeface="Verdana" pitchFamily="34" charset="0"/>
              </a:defRPr>
            </a:lvl3pPr>
            <a:lvl4pPr marL="1626763" indent="-232395">
              <a:defRPr sz="2000">
                <a:solidFill>
                  <a:schemeClr val="tx1"/>
                </a:solidFill>
                <a:latin typeface="Verdana" pitchFamily="34" charset="0"/>
              </a:defRPr>
            </a:lvl4pPr>
            <a:lvl5pPr marL="2091553" indent="-232395">
              <a:defRPr sz="2000">
                <a:solidFill>
                  <a:schemeClr val="tx1"/>
                </a:solidFill>
                <a:latin typeface="Verdana" pitchFamily="34" charset="0"/>
              </a:defRPr>
            </a:lvl5pPr>
            <a:lvl6pPr marL="2556342" indent="-232395" eaLnBrk="0" fontAlgn="base" hangingPunct="0">
              <a:spcBef>
                <a:spcPct val="0"/>
              </a:spcBef>
              <a:spcAft>
                <a:spcPct val="0"/>
              </a:spcAft>
              <a:defRPr sz="2000">
                <a:solidFill>
                  <a:schemeClr val="tx1"/>
                </a:solidFill>
                <a:latin typeface="Verdana" pitchFamily="34" charset="0"/>
              </a:defRPr>
            </a:lvl6pPr>
            <a:lvl7pPr marL="3021132" indent="-232395" eaLnBrk="0" fontAlgn="base" hangingPunct="0">
              <a:spcBef>
                <a:spcPct val="0"/>
              </a:spcBef>
              <a:spcAft>
                <a:spcPct val="0"/>
              </a:spcAft>
              <a:defRPr sz="2000">
                <a:solidFill>
                  <a:schemeClr val="tx1"/>
                </a:solidFill>
                <a:latin typeface="Verdana" pitchFamily="34" charset="0"/>
              </a:defRPr>
            </a:lvl7pPr>
            <a:lvl8pPr marL="3485921" indent="-232395" eaLnBrk="0" fontAlgn="base" hangingPunct="0">
              <a:spcBef>
                <a:spcPct val="0"/>
              </a:spcBef>
              <a:spcAft>
                <a:spcPct val="0"/>
              </a:spcAft>
              <a:defRPr sz="2000">
                <a:solidFill>
                  <a:schemeClr val="tx1"/>
                </a:solidFill>
                <a:latin typeface="Verdana" pitchFamily="34" charset="0"/>
              </a:defRPr>
            </a:lvl8pPr>
            <a:lvl9pPr marL="3950711" indent="-232395" eaLnBrk="0" fontAlgn="base" hangingPunct="0">
              <a:spcBef>
                <a:spcPct val="0"/>
              </a:spcBef>
              <a:spcAft>
                <a:spcPct val="0"/>
              </a:spcAft>
              <a:defRPr sz="2000">
                <a:solidFill>
                  <a:schemeClr val="tx1"/>
                </a:solidFill>
                <a:latin typeface="Verdana" pitchFamily="34" charset="0"/>
              </a:defRPr>
            </a:lvl9pPr>
          </a:lstStyle>
          <a:p>
            <a:fld id="{96C9A286-8EF3-431B-8CA5-E2441379AC31}" type="slidenum">
              <a:rPr lang="en-US" altLang="en-US" sz="1200">
                <a:latin typeface="Arial" pitchFamily="34" charset="0"/>
              </a:rPr>
              <a:pPr/>
              <a:t>8</a:t>
            </a:fld>
            <a:endParaRPr lang="en-US" altLang="en-US" sz="1200">
              <a:latin typeface="Arial" pitchFamily="34" charset="0"/>
            </a:endParaRPr>
          </a:p>
        </p:txBody>
      </p:sp>
      <p:sp>
        <p:nvSpPr>
          <p:cNvPr id="21507" name="Rectangle 7"/>
          <p:cNvSpPr txBox="1">
            <a:spLocks noGrp="1" noChangeArrowheads="1"/>
          </p:cNvSpPr>
          <p:nvPr/>
        </p:nvSpPr>
        <p:spPr bwMode="auto">
          <a:xfrm>
            <a:off x="3956550" y="8817904"/>
            <a:ext cx="3026833" cy="46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r" eaLnBrk="1" hangingPunct="1"/>
            <a:fld id="{1735279C-43B1-45B5-B045-DE86DB921C55}" type="slidenum">
              <a:rPr lang="en-GB" altLang="en-US" sz="1200">
                <a:latin typeface="Calibri" pitchFamily="34" charset="0"/>
              </a:rPr>
              <a:pPr algn="r" eaLnBrk="1" hangingPunct="1"/>
              <a:t>8</a:t>
            </a:fld>
            <a:endParaRPr lang="en-GB" altLang="en-US" sz="1200">
              <a:latin typeface="Calibri" pitchFamily="34" charset="0"/>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t>Инвестирование в годы раннего детства избавляет от необходимости предоставлять дорогостоящие услуги по исправлению недостатков в будущей жизни. Эти исследования дают убедительное доказательство устойчивых преимуществ вмешательства на дому в раннем детстве, интегрированного в медицинские услуги для детей младшего возраста, что может быть эффективной стратегией для улучшения долгосрочных результатов среди обездоленных детей. . Психосоциальная интервенция состояла из еженедельных домашних визитов работников общественного здравоохранения в течение двух лет с целью улучшения взаимодействия "мать-ребенок" через игру. </a:t>
            </a:r>
          </a:p>
        </p:txBody>
      </p:sp>
    </p:spTree>
    <p:extLst>
      <p:ext uri="{BB962C8B-B14F-4D97-AF65-F5344CB8AC3E}">
        <p14:creationId xmlns:p14="http://schemas.microsoft.com/office/powerpoint/2010/main" val="200517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63DE75-3B89-4558-A846-73C75AC427FC}" type="slidenum">
              <a:rPr lang="en-US" smtClean="0"/>
              <a:pPr/>
              <a:t>10</a:t>
            </a:fld>
            <a:endParaRPr lang="en-US"/>
          </a:p>
        </p:txBody>
      </p:sp>
    </p:spTree>
    <p:extLst>
      <p:ext uri="{BB962C8B-B14F-4D97-AF65-F5344CB8AC3E}">
        <p14:creationId xmlns:p14="http://schemas.microsoft.com/office/powerpoint/2010/main" val="345096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Хорошо известно, что наиболее неблагополучные семьи, бедные, наименее образованные, те, кто живет в отдаленных районах, принадлежащие к дискриминированным группам населения, семьи с одним или несколькими членами, страдающими тяжелой инвалидностью или психическими расстройствами, наименее охвачены большинством услуг системы здравоохранения и образования. </a:t>
            </a:r>
          </a:p>
          <a:p>
            <a:r>
              <a:rPr lang="ru-RU" dirty="0"/>
              <a:t>Правило обратно пропорционального количества услуг (т.е. тех, кто наиболее в них нуждается, получают минимум услуг) имеет очень мало исключений. </a:t>
            </a:r>
          </a:p>
          <a:p>
            <a:r>
              <a:rPr lang="ru-RU" dirty="0"/>
              <a:t>Было показано, что восприятие всех мероприятий по охране здоровья детей гораздо медленнее и не достигает полного охвата среди бедных.</a:t>
            </a:r>
            <a:r>
              <a:rPr lang="ru-RU" baseline="0" dirty="0"/>
              <a:t> </a:t>
            </a:r>
            <a:r>
              <a:rPr lang="ru-RU" dirty="0"/>
              <a:t>Дети, которые растут в условиях бедности в раннем детстве, скорее всего, продолжают сталкиваться с проблемами на протяжении всей их жизни: проблемы со здоровьем, низкие достижения в образовании с плохими перспективами карьерного роста, а также ряд психосоциальных проблем. </a:t>
            </a:r>
          </a:p>
          <a:p>
            <a:r>
              <a:rPr lang="ru-RU" dirty="0"/>
              <a:t>Вот почему очень важно установить контакт с теми, кто наиболее в этом нуждается, и найти способы сделать это, в частности для семей, которые планируют завести ребенка и у которых ребенок только родился, поддержать их в этот очень ответственный период, чтобы они приложили максимум усилий для воспитания своих детей. </a:t>
            </a:r>
          </a:p>
          <a:p>
            <a:r>
              <a:rPr lang="ru-RU" dirty="0"/>
              <a:t>Таким образом, программы патронажного обслуживания на дому, обеспечивая раннее вмешательство, поддерживая родителей и семьи, и устанавливая контакты со всеми, особенно теми, кто наиболее в этом нуждается, особенно подходят для обеспечения лучшего старта для всех детей. </a:t>
            </a:r>
          </a:p>
          <a:p>
            <a:r>
              <a:rPr lang="ru-RU" dirty="0"/>
              <a:t>По этим причинам, в последние десятилетия, многие страны создали службы по месту проживания для предоставления родителям и семьям информации и поддержки, тем самым увеличивая возможности для охраны здоровья детей и их социального и когнитивного развития. </a:t>
            </a:r>
            <a:endParaRPr lang="en-US" dirty="0"/>
          </a:p>
          <a:p>
            <a:pPr>
              <a:buFont typeface="Wingdings" pitchFamily="2" charset="2"/>
              <a:buChar char="Ø"/>
            </a:pPr>
            <a:r>
              <a:rPr lang="ru-RU" dirty="0"/>
              <a:t>Услуги ориентированные на семьи и детей, которые имеют  </a:t>
            </a:r>
            <a:r>
              <a:rPr lang="ru-RU" b="1" dirty="0"/>
              <a:t>более высокий риск или особые потребности </a:t>
            </a:r>
            <a:r>
              <a:rPr lang="ru-RU" dirty="0"/>
              <a:t>в связи с медицинскими  или психосоциальными обстоятельствами, </a:t>
            </a:r>
            <a:r>
              <a:rPr lang="ru-RU" b="1" dirty="0"/>
              <a:t>являются более эффективными</a:t>
            </a:r>
          </a:p>
          <a:p>
            <a:pPr>
              <a:buFont typeface="Wingdings" pitchFamily="2" charset="2"/>
              <a:buChar char="Ø"/>
            </a:pPr>
            <a:r>
              <a:rPr lang="ru-RU" dirty="0"/>
              <a:t>Учитывая, что здоровье и благополучие  детей раннего возраста </a:t>
            </a:r>
            <a:r>
              <a:rPr lang="ru-RU" b="1" dirty="0"/>
              <a:t>тесно связано с благополучием их родителей </a:t>
            </a:r>
            <a:r>
              <a:rPr lang="ru-RU" dirty="0"/>
              <a:t>и ближайшего окружения, при посещениях на дому  также рассматривается  благополучие всей семьи</a:t>
            </a:r>
            <a:endParaRPr lang="en-US" dirty="0"/>
          </a:p>
        </p:txBody>
      </p:sp>
      <p:sp>
        <p:nvSpPr>
          <p:cNvPr id="4" name="Номер слайда 3"/>
          <p:cNvSpPr>
            <a:spLocks noGrp="1"/>
          </p:cNvSpPr>
          <p:nvPr>
            <p:ph type="sldNum" sz="quarter" idx="10"/>
          </p:nvPr>
        </p:nvSpPr>
        <p:spPr/>
        <p:txBody>
          <a:bodyPr/>
          <a:lstStyle/>
          <a:p>
            <a:fld id="{F5766A19-9281-4531-92E3-E9BF133A11C5}" type="slidenum">
              <a:rPr lang="en-US" smtClean="0"/>
              <a:pPr/>
              <a:t>11</a:t>
            </a:fld>
            <a:endParaRPr lang="en-US"/>
          </a:p>
        </p:txBody>
      </p:sp>
    </p:spTree>
    <p:extLst>
      <p:ext uri="{BB962C8B-B14F-4D97-AF65-F5344CB8AC3E}">
        <p14:creationId xmlns:p14="http://schemas.microsoft.com/office/powerpoint/2010/main" val="410218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E163DE75-3B89-4558-A846-73C75AC427FC}" type="slidenum">
              <a:rPr lang="en-US" smtClean="0"/>
              <a:pPr/>
              <a:t>12</a:t>
            </a:fld>
            <a:endParaRPr lang="en-US"/>
          </a:p>
        </p:txBody>
      </p:sp>
    </p:spTree>
    <p:extLst>
      <p:ext uri="{BB962C8B-B14F-4D97-AF65-F5344CB8AC3E}">
        <p14:creationId xmlns:p14="http://schemas.microsoft.com/office/powerpoint/2010/main" val="172086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71F99BE5-31AC-484B-BF36-621309D2D337}" type="slidenum">
              <a:rPr lang="en-US" smtClean="0">
                <a:effectLst/>
              </a:rPr>
              <a:pPr/>
              <a:t>14</a:t>
            </a:fld>
            <a:endParaRPr lang="en-US">
              <a:effectLst/>
            </a:endParaRPr>
          </a:p>
        </p:txBody>
      </p:sp>
    </p:spTree>
    <p:extLst>
      <p:ext uri="{BB962C8B-B14F-4D97-AF65-F5344CB8AC3E}">
        <p14:creationId xmlns:p14="http://schemas.microsoft.com/office/powerpoint/2010/main" val="90152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EB6CF951-ACFC-4AED-B4BF-62FD809013AB}" type="datetimeFigureOut">
              <a:rPr lang="en-US" smtClean="0"/>
              <a:pPr/>
              <a:t>6/19/2018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308054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EB6CF951-ACFC-4AED-B4BF-62FD809013AB}" type="datetimeFigureOut">
              <a:rPr lang="en-US" smtClean="0"/>
              <a:pPr/>
              <a:t>6/19/2018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213298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EB6CF951-ACFC-4AED-B4BF-62FD809013AB}" type="datetimeFigureOut">
              <a:rPr lang="en-US" smtClean="0"/>
              <a:pPr/>
              <a:t>6/19/2018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101470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EB6CF951-ACFC-4AED-B4BF-62FD809013AB}" type="datetimeFigureOut">
              <a:rPr lang="en-US" smtClean="0"/>
              <a:pPr/>
              <a:t>6/19/2018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90849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B6CF951-ACFC-4AED-B4BF-62FD809013AB}" type="datetimeFigureOut">
              <a:rPr lang="en-US" smtClean="0"/>
              <a:pPr/>
              <a:t>6/19/2018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104810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EB6CF951-ACFC-4AED-B4BF-62FD809013AB}" type="datetimeFigureOut">
              <a:rPr lang="en-US" smtClean="0"/>
              <a:pPr/>
              <a:t>6/19/2018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168996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EB6CF951-ACFC-4AED-B4BF-62FD809013AB}" type="datetimeFigureOut">
              <a:rPr lang="en-US" smtClean="0"/>
              <a:pPr/>
              <a:t>6/19/2018</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374328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EB6CF951-ACFC-4AED-B4BF-62FD809013AB}" type="datetimeFigureOut">
              <a:rPr lang="en-US" smtClean="0"/>
              <a:pPr/>
              <a:t>6/19/2018</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381281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6CF951-ACFC-4AED-B4BF-62FD809013AB}" type="datetimeFigureOut">
              <a:rPr lang="en-US" smtClean="0"/>
              <a:pPr/>
              <a:t>6/19/2018</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65414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B6CF951-ACFC-4AED-B4BF-62FD809013AB}" type="datetimeFigureOut">
              <a:rPr lang="en-US" smtClean="0"/>
              <a:pPr/>
              <a:t>6/19/2018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84820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B6CF951-ACFC-4AED-B4BF-62FD809013AB}" type="datetimeFigureOut">
              <a:rPr lang="en-US" smtClean="0"/>
              <a:pPr/>
              <a:t>6/19/2018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D23058F-1FE9-4B87-B77E-8CCE50CFE9EC}" type="slidenum">
              <a:rPr lang="en-US" smtClean="0"/>
              <a:pPr/>
              <a:t>‹#›</a:t>
            </a:fld>
            <a:endParaRPr lang="en-US"/>
          </a:p>
        </p:txBody>
      </p:sp>
    </p:spTree>
    <p:extLst>
      <p:ext uri="{BB962C8B-B14F-4D97-AF65-F5344CB8AC3E}">
        <p14:creationId xmlns:p14="http://schemas.microsoft.com/office/powerpoint/2010/main" val="78736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CF951-ACFC-4AED-B4BF-62FD809013AB}" type="datetimeFigureOut">
              <a:rPr lang="en-US" smtClean="0"/>
              <a:pPr/>
              <a:t>6/19/2018</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3058F-1FE9-4B87-B77E-8CCE50CFE9EC}" type="slidenum">
              <a:rPr lang="en-US" smtClean="0"/>
              <a:pPr/>
              <a:t>‹#›</a:t>
            </a:fld>
            <a:endParaRPr lang="en-US"/>
          </a:p>
        </p:txBody>
      </p:sp>
    </p:spTree>
    <p:extLst>
      <p:ext uri="{BB962C8B-B14F-4D97-AF65-F5344CB8AC3E}">
        <p14:creationId xmlns:p14="http://schemas.microsoft.com/office/powerpoint/2010/main" val="278288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nicef.org/ceecis/early_childhood_1467.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issa.nl/content/resource-modules-home-visitor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1295401"/>
            <a:ext cx="8534400" cy="2305050"/>
          </a:xfrm>
        </p:spPr>
        <p:txBody>
          <a:bodyPr>
            <a:noAutofit/>
          </a:bodyPr>
          <a:lstStyle/>
          <a:p>
            <a:r>
              <a:rPr lang="ru-RU" sz="4000" dirty="0">
                <a:solidFill>
                  <a:srgbClr val="00B0F0"/>
                </a:solidFill>
                <a:latin typeface="Arial" panose="020B0604020202020204" pitchFamily="34" charset="0"/>
                <a:cs typeface="Arial" panose="020B0604020202020204" pitchFamily="34" charset="0"/>
              </a:rPr>
              <a:t>Перспективы внедрения универсальной- прогрессивной модели патронажной службы в РК.</a:t>
            </a:r>
          </a:p>
        </p:txBody>
      </p:sp>
      <p:sp>
        <p:nvSpPr>
          <p:cNvPr id="3" name="Подзаголовок 2"/>
          <p:cNvSpPr>
            <a:spLocks noGrp="1"/>
          </p:cNvSpPr>
          <p:nvPr>
            <p:ph type="subTitle" idx="1"/>
          </p:nvPr>
        </p:nvSpPr>
        <p:spPr>
          <a:xfrm>
            <a:off x="457200" y="3886200"/>
            <a:ext cx="8382000" cy="1752600"/>
          </a:xfrm>
        </p:spPr>
        <p:txBody>
          <a:bodyPr>
            <a:normAutofit fontScale="62500" lnSpcReduction="20000"/>
          </a:bodyPr>
          <a:lstStyle/>
          <a:p>
            <a:r>
              <a:rPr lang="ru-RU" sz="2800" dirty="0">
                <a:solidFill>
                  <a:schemeClr val="accent2">
                    <a:lumMod val="50000"/>
                  </a:schemeClr>
                </a:solidFill>
                <a:latin typeface="Arial" panose="020B0604020202020204" pitchFamily="34" charset="0"/>
                <a:cs typeface="Arial" panose="020B0604020202020204" pitchFamily="34" charset="0"/>
              </a:rPr>
              <a:t>КИМ НАТАЛЬЯ  ГЕОРГИЕВНА  </a:t>
            </a:r>
          </a:p>
          <a:p>
            <a:r>
              <a:rPr lang="ru-RU" sz="2800" dirty="0">
                <a:solidFill>
                  <a:schemeClr val="tx2">
                    <a:lumMod val="50000"/>
                  </a:schemeClr>
                </a:solidFill>
                <a:latin typeface="Arial" panose="020B0604020202020204" pitchFamily="34" charset="0"/>
                <a:cs typeface="Arial" panose="020B0604020202020204" pitchFamily="34" charset="0"/>
              </a:rPr>
              <a:t> Национальный эксперт ЮНИСЕФ</a:t>
            </a:r>
          </a:p>
          <a:p>
            <a:r>
              <a:rPr lang="ru-RU" sz="2800" dirty="0">
                <a:solidFill>
                  <a:schemeClr val="tx2">
                    <a:lumMod val="50000"/>
                  </a:schemeClr>
                </a:solidFill>
                <a:latin typeface="Arial" panose="020B0604020202020204" pitchFamily="34" charset="0"/>
                <a:cs typeface="Arial" panose="020B0604020202020204" pitchFamily="34" charset="0"/>
              </a:rPr>
              <a:t>К.м.н. доцент кафедры педиатрии  </a:t>
            </a:r>
            <a:r>
              <a:rPr lang="ru-RU" sz="2800" dirty="0" err="1">
                <a:solidFill>
                  <a:schemeClr val="tx2">
                    <a:lumMod val="50000"/>
                  </a:schemeClr>
                </a:solidFill>
                <a:latin typeface="Arial" panose="020B0604020202020204" pitchFamily="34" charset="0"/>
                <a:cs typeface="Arial" panose="020B0604020202020204" pitchFamily="34" charset="0"/>
              </a:rPr>
              <a:t>КазМУНО</a:t>
            </a:r>
            <a:endParaRPr lang="ru-RU" sz="2800" dirty="0">
              <a:solidFill>
                <a:schemeClr val="tx2">
                  <a:lumMod val="50000"/>
                </a:schemeClr>
              </a:solidFill>
              <a:latin typeface="Arial" panose="020B0604020202020204" pitchFamily="34" charset="0"/>
              <a:cs typeface="Arial" panose="020B0604020202020204" pitchFamily="34" charset="0"/>
            </a:endParaRPr>
          </a:p>
          <a:p>
            <a:endParaRPr lang="ru-RU" sz="2800" dirty="0">
              <a:solidFill>
                <a:schemeClr val="tx2">
                  <a:lumMod val="50000"/>
                </a:schemeClr>
              </a:solidFill>
              <a:latin typeface="Arial" panose="020B0604020202020204" pitchFamily="34" charset="0"/>
              <a:cs typeface="Arial" panose="020B0604020202020204" pitchFamily="34" charset="0"/>
            </a:endParaRPr>
          </a:p>
          <a:p>
            <a:r>
              <a:rPr lang="ru-RU" sz="2800" dirty="0">
                <a:solidFill>
                  <a:schemeClr val="tx2">
                    <a:lumMod val="50000"/>
                  </a:schemeClr>
                </a:solidFill>
                <a:latin typeface="Arial" panose="020B0604020202020204" pitchFamily="34" charset="0"/>
                <a:cs typeface="Arial" panose="020B0604020202020204" pitchFamily="34" charset="0"/>
              </a:rPr>
              <a:t>23 июня 2018г.</a:t>
            </a:r>
          </a:p>
          <a:p>
            <a:r>
              <a:rPr lang="ru-RU" sz="2800" dirty="0">
                <a:solidFill>
                  <a:schemeClr val="tx2">
                    <a:lumMod val="50000"/>
                  </a:schemeClr>
                </a:solidFill>
                <a:latin typeface="Arial" panose="020B0604020202020204" pitchFamily="34" charset="0"/>
                <a:cs typeface="Arial" panose="020B0604020202020204" pitchFamily="34" charset="0"/>
              </a:rPr>
              <a:t>АСТАНА</a:t>
            </a:r>
          </a:p>
        </p:txBody>
      </p:sp>
    </p:spTree>
    <p:extLst>
      <p:ext uri="{BB962C8B-B14F-4D97-AF65-F5344CB8AC3E}">
        <p14:creationId xmlns:p14="http://schemas.microsoft.com/office/powerpoint/2010/main" val="200655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89"/>
            <a:ext cx="9144000" cy="684957"/>
          </a:xfrm>
        </p:spPr>
        <p:txBody>
          <a:bodyPr>
            <a:noAutofit/>
          </a:bodyPr>
          <a:lstStyle/>
          <a:p>
            <a:pPr algn="l"/>
            <a:r>
              <a:rPr lang="ru-RU" sz="1800" b="1" dirty="0">
                <a:solidFill>
                  <a:srgbClr val="0099FF"/>
                </a:solidFill>
                <a:latin typeface="Arial" panose="020B0604020202020204" pitchFamily="34" charset="0"/>
                <a:cs typeface="Arial" panose="020B0604020202020204" pitchFamily="34" charset="0"/>
              </a:rPr>
              <a:t>Схема универсальной-прогрессивной модели патронажа детей до 5 лет</a:t>
            </a:r>
            <a:br>
              <a:rPr lang="ru-RU" sz="1800" b="1" dirty="0">
                <a:solidFill>
                  <a:srgbClr val="0099FF"/>
                </a:solidFill>
                <a:latin typeface="Arial" panose="020B0604020202020204" pitchFamily="34" charset="0"/>
                <a:cs typeface="Arial" panose="020B0604020202020204" pitchFamily="34" charset="0"/>
              </a:rPr>
            </a:br>
            <a:r>
              <a:rPr lang="ru-RU" sz="1800" b="1" dirty="0">
                <a:solidFill>
                  <a:srgbClr val="0099FF"/>
                </a:solidFill>
                <a:latin typeface="Arial" panose="020B0604020202020204" pitchFamily="34" charset="0"/>
                <a:cs typeface="Arial" panose="020B0604020202020204" pitchFamily="34" charset="0"/>
              </a:rPr>
              <a:t>(посещений на дому медсестрой, осуществляющей патронаж)</a:t>
            </a:r>
            <a:br>
              <a:rPr lang="ru-RU" sz="1800" b="1" dirty="0">
                <a:solidFill>
                  <a:srgbClr val="0099FF"/>
                </a:solidFill>
                <a:latin typeface="Arial" panose="020B0604020202020204" pitchFamily="34" charset="0"/>
                <a:cs typeface="Arial" panose="020B0604020202020204" pitchFamily="34" charset="0"/>
              </a:rPr>
            </a:br>
            <a:endParaRPr lang="ru-RU" sz="1800" b="1" dirty="0">
              <a:solidFill>
                <a:srgbClr val="0099FF"/>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15263960"/>
              </p:ext>
            </p:extLst>
          </p:nvPr>
        </p:nvGraphicFramePr>
        <p:xfrm>
          <a:off x="76200" y="531364"/>
          <a:ext cx="8991600" cy="6325262"/>
        </p:xfrm>
        <a:graphic>
          <a:graphicData uri="http://schemas.openxmlformats.org/drawingml/2006/table">
            <a:tbl>
              <a:tblPr firstRow="1" firstCol="1" bandRow="1"/>
              <a:tblGrid>
                <a:gridCol w="995311">
                  <a:extLst>
                    <a:ext uri="{9D8B030D-6E8A-4147-A177-3AD203B41FA5}">
                      <a16:colId xmlns:a16="http://schemas.microsoft.com/office/drawing/2014/main" val="20000"/>
                    </a:ext>
                  </a:extLst>
                </a:gridCol>
                <a:gridCol w="2148369">
                  <a:extLst>
                    <a:ext uri="{9D8B030D-6E8A-4147-A177-3AD203B41FA5}">
                      <a16:colId xmlns:a16="http://schemas.microsoft.com/office/drawing/2014/main" val="20001"/>
                    </a:ext>
                  </a:extLst>
                </a:gridCol>
                <a:gridCol w="285072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514474">
                <a:tc>
                  <a:txBody>
                    <a:bodyPr/>
                    <a:lstStyle/>
                    <a:p>
                      <a:pPr algn="ctr">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Тип услуг</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Получатели услуг</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Время проведения</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Кто осуществляет визит на дому</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2326">
                <a:tc rowSpan="2">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Универсальный</a:t>
                      </a:r>
                    </a:p>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 пакет</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Все беременные </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До 12 недель беременности или при первой явке</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32 недели беременности</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Патронажная</a:t>
                      </a:r>
                      <a:r>
                        <a:rPr lang="ru-RU" sz="1400" b="1" kern="100" baseline="0" dirty="0">
                          <a:effectLst/>
                          <a:latin typeface="Times New Roman" panose="02020603050405020304" pitchFamily="18" charset="0"/>
                          <a:ea typeface="Times New Roman" panose="02020603050405020304" pitchFamily="18" charset="0"/>
                          <a:cs typeface="Times New Roman" panose="02020603050405020304" pitchFamily="18" charset="0"/>
                        </a:rPr>
                        <a:t> медсестра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374418">
                <a:tc vMerge="1">
                  <a:txBody>
                    <a:bodyPr/>
                    <a:lstStyle/>
                    <a:p>
                      <a:endParaRPr lang="ru-RU"/>
                    </a:p>
                  </a:txBody>
                  <a:tcPr/>
                </a:tc>
                <a:tc>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Все новорожденные и дети до 3-х лет</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indent="-342900" algn="just">
                        <a:lnSpc>
                          <a:spcPct val="115000"/>
                        </a:lnSpc>
                        <a:spcAft>
                          <a:spcPts val="0"/>
                        </a:spcAft>
                        <a:buAutoNum type="arabicPeriod"/>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Первые 3 дня после выписки из родильного дома</a:t>
                      </a:r>
                    </a:p>
                    <a:p>
                      <a:pPr marL="342900" indent="-342900" algn="just">
                        <a:lnSpc>
                          <a:spcPct val="115000"/>
                        </a:lnSpc>
                        <a:spcAft>
                          <a:spcPts val="0"/>
                        </a:spcAft>
                        <a:buAutoNum type="arabicPeriod"/>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7 дней жизни</a:t>
                      </a:r>
                    </a:p>
                    <a:p>
                      <a:pPr marL="342900" indent="-342900" algn="just">
                        <a:lnSpc>
                          <a:spcPct val="115000"/>
                        </a:lnSpc>
                        <a:spcAft>
                          <a:spcPts val="0"/>
                        </a:spcAft>
                        <a:buAutoNum type="arabicPeriod"/>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1-2 месяца</a:t>
                      </a:r>
                    </a:p>
                    <a:p>
                      <a:pPr marL="342900" indent="-342900" algn="just">
                        <a:lnSpc>
                          <a:spcPct val="115000"/>
                        </a:lnSpc>
                        <a:spcAft>
                          <a:spcPts val="0"/>
                        </a:spcAft>
                        <a:buAutoNum type="arabicPeriod"/>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3 месяца</a:t>
                      </a:r>
                    </a:p>
                    <a:p>
                      <a:pPr marL="342900" indent="-342900" algn="just">
                        <a:lnSpc>
                          <a:spcPct val="115000"/>
                        </a:lnSpc>
                        <a:spcAft>
                          <a:spcPts val="0"/>
                        </a:spcAft>
                        <a:buAutoNum type="arabicPeriod"/>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6 месяцев</a:t>
                      </a:r>
                    </a:p>
                    <a:p>
                      <a:pPr marL="342900" indent="-342900" algn="just">
                        <a:lnSpc>
                          <a:spcPct val="115000"/>
                        </a:lnSpc>
                        <a:spcAft>
                          <a:spcPts val="0"/>
                        </a:spcAft>
                        <a:buAutoNum type="arabicPeriod"/>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12 месяцев</a:t>
                      </a:r>
                    </a:p>
                    <a:p>
                      <a:pPr marL="342900" indent="-342900" algn="just">
                        <a:lnSpc>
                          <a:spcPct val="115000"/>
                        </a:lnSpc>
                        <a:spcAft>
                          <a:spcPts val="0"/>
                        </a:spcAft>
                        <a:buAutoNum type="arabicPeriod"/>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18 месяцев</a:t>
                      </a:r>
                    </a:p>
                    <a:p>
                      <a:pPr marL="342900" indent="-342900" algn="just">
                        <a:lnSpc>
                          <a:spcPct val="115000"/>
                        </a:lnSpc>
                        <a:spcAft>
                          <a:spcPts val="0"/>
                        </a:spcAft>
                        <a:buAutoNum type="arabicPeriod"/>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24 месяца</a:t>
                      </a:r>
                    </a:p>
                    <a:p>
                      <a:pPr marL="342900" indent="-342900" algn="just">
                        <a:lnSpc>
                          <a:spcPct val="115000"/>
                        </a:lnSpc>
                        <a:spcAft>
                          <a:spcPts val="0"/>
                        </a:spcAft>
                        <a:buAutoNum type="arabicPeriod"/>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36 месяцев</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Патронажная</a:t>
                      </a:r>
                      <a:r>
                        <a:rPr lang="ru-RU" sz="1400" b="1" kern="100" baseline="0" dirty="0">
                          <a:effectLst/>
                          <a:latin typeface="Times New Roman" panose="02020603050405020304" pitchFamily="18" charset="0"/>
                          <a:ea typeface="Times New Roman" panose="02020603050405020304" pitchFamily="18" charset="0"/>
                          <a:cs typeface="Times New Roman" panose="02020603050405020304" pitchFamily="18" charset="0"/>
                        </a:rPr>
                        <a:t> медсестра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936914">
                <a:tc rowSpan="2">
                  <a:txBody>
                    <a:bodyPr/>
                    <a:lstStyle/>
                    <a:p>
                      <a:pPr algn="l">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Прогрессивный</a:t>
                      </a:r>
                    </a:p>
                    <a:p>
                      <a:pPr algn="l">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 пакет</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Беременные из группы риска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индивидуальным планом</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Медицинская сестра, осуществляющая патронаж, социальный работник, психолог при необходимости</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639600">
                <a:tc vMerge="1">
                  <a:txBody>
                    <a:bodyPr/>
                    <a:lstStyle/>
                    <a:p>
                      <a:endParaRPr lang="ru-RU"/>
                    </a:p>
                  </a:txBody>
                  <a:tcPr/>
                </a:tc>
                <a:tc>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Новорожденные и дети до 5 лет из группы риска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индивидуальным планом</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400" b="1" kern="100" dirty="0">
                          <a:effectLst/>
                          <a:latin typeface="Times New Roman" panose="02020603050405020304" pitchFamily="18" charset="0"/>
                          <a:ea typeface="Times New Roman" panose="02020603050405020304" pitchFamily="18" charset="0"/>
                          <a:cs typeface="Times New Roman" panose="02020603050405020304" pitchFamily="18" charset="0"/>
                        </a:rPr>
                        <a:t>Патронажная</a:t>
                      </a:r>
                      <a:r>
                        <a:rPr lang="ru-RU" sz="1400" b="1" kern="100" baseline="0" dirty="0">
                          <a:effectLst/>
                          <a:latin typeface="Times New Roman" panose="02020603050405020304" pitchFamily="18" charset="0"/>
                          <a:ea typeface="Times New Roman" panose="02020603050405020304" pitchFamily="18" charset="0"/>
                          <a:cs typeface="Times New Roman" panose="02020603050405020304" pitchFamily="18" charset="0"/>
                        </a:rPr>
                        <a:t> медсестра</a:t>
                      </a:r>
                      <a:r>
                        <a:rPr lang="ru-RU"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социальный работник, ВОП/педиатр, психолог при необходимости – определяется индивидуальными потребностями ребенка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62" marR="519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190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Объект 2"/>
          <p:cNvSpPr>
            <a:spLocks noGrp="1"/>
          </p:cNvSpPr>
          <p:nvPr>
            <p:ph idx="1"/>
          </p:nvPr>
        </p:nvSpPr>
        <p:spPr>
          <a:xfrm>
            <a:off x="355711" y="1219200"/>
            <a:ext cx="8574024" cy="5166360"/>
          </a:xfrm>
        </p:spPr>
        <p:txBody>
          <a:bodyPr>
            <a:normAutofit fontScale="25000" lnSpcReduction="20000"/>
          </a:bodyPr>
          <a:lstStyle/>
          <a:p>
            <a:pPr marL="0" indent="0">
              <a:buNone/>
            </a:pPr>
            <a:r>
              <a:rPr lang="ru-RU" sz="8000" dirty="0">
                <a:latin typeface="Arial" panose="020B0604020202020204" pitchFamily="34" charset="0"/>
                <a:cs typeface="Arial" panose="020B0604020202020204" pitchFamily="34" charset="0"/>
              </a:rPr>
              <a:t>1. </a:t>
            </a:r>
            <a:r>
              <a:rPr lang="ru-RU" sz="8000" dirty="0">
                <a:solidFill>
                  <a:srgbClr val="C00000"/>
                </a:solidFill>
                <a:latin typeface="Arial" panose="020B0604020202020204" pitchFamily="34" charset="0"/>
                <a:cs typeface="Arial" panose="020B0604020202020204" pitchFamily="34" charset="0"/>
              </a:rPr>
              <a:t>Фокус</a:t>
            </a:r>
            <a:r>
              <a:rPr lang="ru-RU" sz="8000" dirty="0">
                <a:latin typeface="Arial" panose="020B0604020202020204" pitchFamily="34" charset="0"/>
                <a:cs typeface="Arial" panose="020B0604020202020204" pitchFamily="34" charset="0"/>
              </a:rPr>
              <a:t> на семью, период беременности и ранний возраст</a:t>
            </a:r>
          </a:p>
          <a:p>
            <a:pPr marL="0" indent="0">
              <a:buNone/>
            </a:pPr>
            <a:endParaRPr lang="ru-RU" sz="8000" dirty="0">
              <a:latin typeface="Arial" panose="020B0604020202020204" pitchFamily="34" charset="0"/>
              <a:cs typeface="Arial" panose="020B0604020202020204" pitchFamily="34" charset="0"/>
            </a:endParaRPr>
          </a:p>
          <a:p>
            <a:pPr marL="0" indent="0">
              <a:buNone/>
            </a:pPr>
            <a:r>
              <a:rPr lang="ru-RU" sz="8000" dirty="0">
                <a:latin typeface="Arial" panose="020B0604020202020204" pitchFamily="34" charset="0"/>
                <a:cs typeface="Arial" panose="020B0604020202020204" pitchFamily="34" charset="0"/>
              </a:rPr>
              <a:t>2. Главная целевая группа – </a:t>
            </a:r>
            <a:r>
              <a:rPr lang="ru-RU" sz="8000" b="1" dirty="0">
                <a:solidFill>
                  <a:srgbClr val="C00000"/>
                </a:solidFill>
                <a:latin typeface="Arial" panose="020B0604020202020204" pitchFamily="34" charset="0"/>
                <a:cs typeface="Arial" panose="020B0604020202020204" pitchFamily="34" charset="0"/>
              </a:rPr>
              <a:t>наиболее нуждающиеся</a:t>
            </a:r>
            <a:r>
              <a:rPr lang="ru-RU" sz="8000" dirty="0">
                <a:latin typeface="Arial" panose="020B0604020202020204" pitchFamily="34" charset="0"/>
                <a:cs typeface="Arial" panose="020B0604020202020204" pitchFamily="34" charset="0"/>
              </a:rPr>
              <a:t> (контакт и взаимное доверие)</a:t>
            </a:r>
          </a:p>
          <a:p>
            <a:pPr marL="0" indent="0">
              <a:buNone/>
            </a:pPr>
            <a:endParaRPr lang="ru-RU" sz="8000" dirty="0">
              <a:latin typeface="Arial" panose="020B0604020202020204" pitchFamily="34" charset="0"/>
              <a:cs typeface="Arial" panose="020B0604020202020204" pitchFamily="34" charset="0"/>
            </a:endParaRPr>
          </a:p>
          <a:p>
            <a:pPr marL="0" indent="0">
              <a:buNone/>
            </a:pPr>
            <a:r>
              <a:rPr lang="ru-RU" sz="8000" dirty="0">
                <a:latin typeface="Arial" panose="020B0604020202020204" pitchFamily="34" charset="0"/>
                <a:cs typeface="Arial" panose="020B0604020202020204" pitchFamily="34" charset="0"/>
              </a:rPr>
              <a:t>3. Обращение с родителями, как </a:t>
            </a:r>
            <a:r>
              <a:rPr lang="ru-RU" sz="8000" b="1" dirty="0">
                <a:latin typeface="Arial" panose="020B0604020202020204" pitchFamily="34" charset="0"/>
                <a:cs typeface="Arial" panose="020B0604020202020204" pitchFamily="34" charset="0"/>
              </a:rPr>
              <a:t>с </a:t>
            </a:r>
            <a:r>
              <a:rPr lang="ru-RU" sz="8000" b="1" dirty="0">
                <a:solidFill>
                  <a:srgbClr val="C00000"/>
                </a:solidFill>
                <a:latin typeface="Arial" panose="020B0604020202020204" pitchFamily="34" charset="0"/>
                <a:cs typeface="Arial" panose="020B0604020202020204" pitchFamily="34" charset="0"/>
              </a:rPr>
              <a:t>равными</a:t>
            </a:r>
            <a:r>
              <a:rPr lang="ru-RU" sz="8000" b="1" dirty="0">
                <a:latin typeface="Arial" panose="020B0604020202020204" pitchFamily="34" charset="0"/>
                <a:cs typeface="Arial" panose="020B0604020202020204" pitchFamily="34" charset="0"/>
              </a:rPr>
              <a:t> </a:t>
            </a:r>
            <a:r>
              <a:rPr lang="ru-RU" sz="8000" dirty="0">
                <a:latin typeface="Arial" panose="020B0604020202020204" pitchFamily="34" charset="0"/>
                <a:cs typeface="Arial" panose="020B0604020202020204" pitchFamily="34" charset="0"/>
              </a:rPr>
              <a:t>(партнерство и разделение ответственности)</a:t>
            </a:r>
          </a:p>
          <a:p>
            <a:pPr marL="0" indent="0">
              <a:buNone/>
            </a:pPr>
            <a:endParaRPr lang="ru-RU" sz="8000" dirty="0">
              <a:latin typeface="Arial" panose="020B0604020202020204" pitchFamily="34" charset="0"/>
              <a:cs typeface="Arial" panose="020B0604020202020204" pitchFamily="34" charset="0"/>
            </a:endParaRPr>
          </a:p>
          <a:p>
            <a:pPr marL="0" indent="0">
              <a:buNone/>
            </a:pPr>
            <a:r>
              <a:rPr lang="ru-RU" sz="8000" dirty="0">
                <a:latin typeface="Arial" panose="020B0604020202020204" pitchFamily="34" charset="0"/>
                <a:cs typeface="Arial" panose="020B0604020202020204" pitchFamily="34" charset="0"/>
              </a:rPr>
              <a:t>4. Использование </a:t>
            </a:r>
            <a:r>
              <a:rPr lang="ru-RU" sz="8000" dirty="0">
                <a:solidFill>
                  <a:srgbClr val="C00000"/>
                </a:solidFill>
                <a:latin typeface="Arial" panose="020B0604020202020204" pitchFamily="34" charset="0"/>
                <a:cs typeface="Arial" panose="020B0604020202020204" pitchFamily="34" charset="0"/>
              </a:rPr>
              <a:t>всех ресурсов</a:t>
            </a:r>
            <a:r>
              <a:rPr lang="ru-RU" sz="8000" dirty="0">
                <a:latin typeface="Arial" panose="020B0604020202020204" pitchFamily="34" charset="0"/>
                <a:cs typeface="Arial" panose="020B0604020202020204" pitchFamily="34" charset="0"/>
              </a:rPr>
              <a:t> в интересах ребенка (семья, сообщество, внутри- и межведомственное взаимодействие)</a:t>
            </a:r>
          </a:p>
          <a:p>
            <a:pPr marL="0" indent="0">
              <a:buNone/>
            </a:pPr>
            <a:endParaRPr lang="ru-RU" sz="8000" dirty="0">
              <a:latin typeface="Arial" panose="020B0604020202020204" pitchFamily="34" charset="0"/>
              <a:cs typeface="Arial" panose="020B0604020202020204" pitchFamily="34" charset="0"/>
            </a:endParaRPr>
          </a:p>
          <a:p>
            <a:pPr marL="0" indent="0">
              <a:buNone/>
            </a:pPr>
            <a:r>
              <a:rPr lang="ru-RU" sz="8000" dirty="0">
                <a:latin typeface="Arial" panose="020B0604020202020204" pitchFamily="34" charset="0"/>
                <a:cs typeface="Arial" panose="020B0604020202020204" pitchFamily="34" charset="0"/>
              </a:rPr>
              <a:t>5. Решающая </a:t>
            </a:r>
            <a:r>
              <a:rPr lang="ru-RU" sz="8000" dirty="0">
                <a:solidFill>
                  <a:srgbClr val="C00000"/>
                </a:solidFill>
                <a:latin typeface="Arial" panose="020B0604020202020204" pitchFamily="34" charset="0"/>
                <a:cs typeface="Arial" panose="020B0604020202020204" pitchFamily="34" charset="0"/>
              </a:rPr>
              <a:t>роль семьи</a:t>
            </a:r>
            <a:r>
              <a:rPr lang="ru-RU" sz="8000" dirty="0">
                <a:latin typeface="Arial" panose="020B0604020202020204" pitchFamily="34" charset="0"/>
                <a:cs typeface="Arial" panose="020B0604020202020204" pitchFamily="34" charset="0"/>
              </a:rPr>
              <a:t>, ребенок часть своей семьи (экологический подход)</a:t>
            </a:r>
          </a:p>
          <a:p>
            <a:pPr marL="0" indent="0">
              <a:buNone/>
            </a:pPr>
            <a:endParaRPr lang="ru-RU" sz="8000" dirty="0">
              <a:latin typeface="Arial" panose="020B0604020202020204" pitchFamily="34" charset="0"/>
              <a:cs typeface="Arial" panose="020B0604020202020204" pitchFamily="34" charset="0"/>
            </a:endParaRPr>
          </a:p>
          <a:p>
            <a:pPr marL="0" indent="0">
              <a:buNone/>
            </a:pPr>
            <a:r>
              <a:rPr lang="ru-RU" sz="8000" dirty="0">
                <a:latin typeface="Arial" panose="020B0604020202020204" pitchFamily="34" charset="0"/>
                <a:cs typeface="Arial" panose="020B0604020202020204" pitchFamily="34" charset="0"/>
              </a:rPr>
              <a:t>6. Глубокое </a:t>
            </a:r>
            <a:r>
              <a:rPr lang="ru-RU" sz="8000" dirty="0">
                <a:solidFill>
                  <a:srgbClr val="C00000"/>
                </a:solidFill>
                <a:latin typeface="Arial" panose="020B0604020202020204" pitchFamily="34" charset="0"/>
                <a:cs typeface="Arial" panose="020B0604020202020204" pitchFamily="34" charset="0"/>
              </a:rPr>
              <a:t>понимание ситуации</a:t>
            </a:r>
            <a:r>
              <a:rPr lang="ru-RU" sz="8000" dirty="0">
                <a:latin typeface="Arial" panose="020B0604020202020204" pitchFamily="34" charset="0"/>
                <a:cs typeface="Arial" panose="020B0604020202020204" pitchFamily="34" charset="0"/>
              </a:rPr>
              <a:t> человека и семьи («делать невидимое видимым»), выявление и поддержка их сильных сторон (</a:t>
            </a:r>
            <a:r>
              <a:rPr lang="ru-RU" sz="8000" dirty="0" err="1">
                <a:latin typeface="Arial" panose="020B0604020202020204" pitchFamily="34" charset="0"/>
                <a:cs typeface="Arial" panose="020B0604020202020204" pitchFamily="34" charset="0"/>
              </a:rPr>
              <a:t>проактивный</a:t>
            </a:r>
            <a:r>
              <a:rPr lang="ru-RU" sz="8000" dirty="0">
                <a:latin typeface="Arial" panose="020B0604020202020204" pitchFamily="34" charset="0"/>
                <a:cs typeface="Arial" panose="020B0604020202020204" pitchFamily="34" charset="0"/>
              </a:rPr>
              <a:t> подход)</a:t>
            </a:r>
          </a:p>
          <a:p>
            <a:pPr marL="0" indent="0">
              <a:buNone/>
            </a:pPr>
            <a:endParaRPr lang="ru-RU" sz="9600" dirty="0"/>
          </a:p>
          <a:p>
            <a:pPr marL="0" lvl="1" indent="0">
              <a:buNone/>
            </a:pPr>
            <a:endParaRPr lang="ru-RU" sz="8000" dirty="0"/>
          </a:p>
          <a:p>
            <a:pPr marL="0" lvl="1" indent="0">
              <a:buNone/>
            </a:pPr>
            <a:endParaRPr lang="ru-RU" sz="8000" dirty="0"/>
          </a:p>
          <a:p>
            <a:pPr marL="0" indent="0">
              <a:buNone/>
            </a:pPr>
            <a:endParaRPr lang="ru-RU" dirty="0"/>
          </a:p>
          <a:p>
            <a:pPr marL="0" indent="0">
              <a:buNone/>
            </a:pPr>
            <a:endParaRPr lang="ru-RU" dirty="0"/>
          </a:p>
          <a:p>
            <a:pPr marL="0" indent="0">
              <a:buNone/>
            </a:pPr>
            <a:endParaRPr lang="ru-RU" dirty="0"/>
          </a:p>
          <a:p>
            <a:pPr marL="0" indent="0">
              <a:buNone/>
            </a:pPr>
            <a:endParaRPr lang="en-US" dirty="0"/>
          </a:p>
        </p:txBody>
      </p:sp>
      <p:sp>
        <p:nvSpPr>
          <p:cNvPr id="4" name="Title 1">
            <a:extLst>
              <a:ext uri="{FF2B5EF4-FFF2-40B4-BE49-F238E27FC236}">
                <a16:creationId xmlns:a16="http://schemas.microsoft.com/office/drawing/2014/main" id="{39EF5933-0B91-478A-8642-26260EA332E4}"/>
              </a:ext>
            </a:extLst>
          </p:cNvPr>
          <p:cNvSpPr txBox="1">
            <a:spLocks/>
          </p:cNvSpPr>
          <p:nvPr/>
        </p:nvSpPr>
        <p:spPr>
          <a:xfrm>
            <a:off x="355711" y="361950"/>
            <a:ext cx="8229600" cy="857250"/>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ru-RU" dirty="0">
                <a:solidFill>
                  <a:srgbClr val="00B0F0"/>
                </a:solidFill>
                <a:latin typeface="Arial" charset="0"/>
                <a:ea typeface="Arial" charset="0"/>
                <a:cs typeface="Arial" charset="0"/>
              </a:rPr>
              <a:t>Основные принципы</a:t>
            </a:r>
            <a:endParaRPr lang="en-US" dirty="0">
              <a:solidFill>
                <a:srgbClr val="00B0F0"/>
              </a:solidFill>
              <a:latin typeface="Arial" charset="0"/>
              <a:ea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68262"/>
            <a:ext cx="115093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01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984" y="1447798"/>
            <a:ext cx="4536504" cy="4953001"/>
          </a:xfrm>
        </p:spPr>
        <p:txBody>
          <a:bodyPr>
            <a:normAutofit/>
          </a:bodyPr>
          <a:lstStyle/>
          <a:p>
            <a:r>
              <a:rPr lang="ru-RU" sz="2000" b="1" dirty="0">
                <a:solidFill>
                  <a:srgbClr val="FF0000"/>
                </a:solidFill>
                <a:latin typeface="Arial" panose="020B0604020202020204" pitchFamily="34" charset="0"/>
                <a:cs typeface="Arial" panose="020B0604020202020204" pitchFamily="34" charset="0"/>
              </a:rPr>
              <a:t>Благополучие родителей</a:t>
            </a:r>
          </a:p>
          <a:p>
            <a:pPr marL="0" indent="0">
              <a:buNone/>
            </a:pPr>
            <a:r>
              <a:rPr lang="en-GB" sz="2000"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послеродовая депрессия</a:t>
            </a:r>
            <a:r>
              <a:rPr lang="en-GB"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снижение стрессов вследствие разных причин</a:t>
            </a:r>
            <a:r>
              <a:rPr lang="en-GB" sz="2000" dirty="0">
                <a:latin typeface="Arial" panose="020B0604020202020204" pitchFamily="34" charset="0"/>
                <a:cs typeface="Arial" panose="020B0604020202020204" pitchFamily="34" charset="0"/>
              </a:rPr>
              <a:t>)</a:t>
            </a:r>
          </a:p>
          <a:p>
            <a:r>
              <a:rPr lang="ru-RU" sz="2000" b="1" dirty="0">
                <a:solidFill>
                  <a:srgbClr val="FF0000"/>
                </a:solidFill>
                <a:latin typeface="Arial" panose="020B0604020202020204" pitchFamily="34" charset="0"/>
                <a:cs typeface="Arial" panose="020B0604020202020204" pitchFamily="34" charset="0"/>
              </a:rPr>
              <a:t>Родительские навыки </a:t>
            </a:r>
          </a:p>
          <a:p>
            <a:pPr marL="0" indent="0">
              <a:buNone/>
            </a:pPr>
            <a:r>
              <a:rPr lang="en-GB" sz="2000"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чуткое отношение, правильное кормление</a:t>
            </a:r>
            <a:r>
              <a:rPr lang="en-GB"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стимулирующая и безопасная среда, стиль воспитания</a:t>
            </a:r>
            <a:r>
              <a:rPr lang="en-GB" sz="2000" dirty="0">
                <a:latin typeface="Arial" panose="020B0604020202020204" pitchFamily="34" charset="0"/>
                <a:cs typeface="Arial" panose="020B0604020202020204" pitchFamily="34" charset="0"/>
              </a:rPr>
              <a:t>) </a:t>
            </a:r>
          </a:p>
          <a:p>
            <a:r>
              <a:rPr lang="ru-RU" sz="2000" b="1" dirty="0">
                <a:solidFill>
                  <a:srgbClr val="FF0000"/>
                </a:solidFill>
                <a:latin typeface="Arial" panose="020B0604020202020204" pitchFamily="34" charset="0"/>
                <a:cs typeface="Arial" panose="020B0604020202020204" pitchFamily="34" charset="0"/>
              </a:rPr>
              <a:t>Благополучие детей</a:t>
            </a:r>
          </a:p>
          <a:p>
            <a:pPr marL="0" indent="0">
              <a:buNone/>
            </a:pPr>
            <a:r>
              <a:rPr lang="ru-RU" sz="2000" b="1" dirty="0">
                <a:solidFill>
                  <a:srgbClr val="FF000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здоровье</a:t>
            </a:r>
            <a:r>
              <a:rPr lang="en-GB"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развитие, способность к обучению, устойчивость к стрессам</a:t>
            </a:r>
            <a:r>
              <a:rPr lang="en-GB" sz="2000" dirty="0">
                <a:latin typeface="Arial" panose="020B0604020202020204" pitchFamily="34" charset="0"/>
                <a:cs typeface="Arial" panose="020B0604020202020204" pitchFamily="34" charset="0"/>
              </a:rPr>
              <a:t>)</a:t>
            </a:r>
          </a:p>
          <a:p>
            <a:endParaRPr lang="en-US" dirty="0"/>
          </a:p>
        </p:txBody>
      </p:sp>
      <p:pic>
        <p:nvPicPr>
          <p:cNvPr id="7" name="Picture 6">
            <a:extLst>
              <a:ext uri="{FF2B5EF4-FFF2-40B4-BE49-F238E27FC236}">
                <a16:creationId xmlns:a16="http://schemas.microsoft.com/office/drawing/2014/main" id="{4BF61A01-CE9C-456B-B5A4-81626464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81200"/>
            <a:ext cx="4055952" cy="2454918"/>
          </a:xfrm>
          <a:prstGeom prst="rect">
            <a:avLst/>
          </a:prstGeom>
        </p:spPr>
      </p:pic>
      <p:sp>
        <p:nvSpPr>
          <p:cNvPr id="5" name="Title 1">
            <a:extLst>
              <a:ext uri="{FF2B5EF4-FFF2-40B4-BE49-F238E27FC236}">
                <a16:creationId xmlns:a16="http://schemas.microsoft.com/office/drawing/2014/main" id="{D24CC38F-092D-4996-B54D-B1D1DB48C39B}"/>
              </a:ext>
            </a:extLst>
          </p:cNvPr>
          <p:cNvSpPr txBox="1">
            <a:spLocks/>
          </p:cNvSpPr>
          <p:nvPr/>
        </p:nvSpPr>
        <p:spPr>
          <a:xfrm>
            <a:off x="533400" y="228600"/>
            <a:ext cx="8229600" cy="857250"/>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ru-RU" dirty="0">
                <a:solidFill>
                  <a:srgbClr val="00B0F0"/>
                </a:solidFill>
                <a:latin typeface="Arial" charset="0"/>
                <a:ea typeface="Arial" charset="0"/>
                <a:cs typeface="Arial" charset="0"/>
              </a:rPr>
              <a:t>Какие вопросы решает современная патронажная служба ПМСП?</a:t>
            </a:r>
            <a:endParaRPr lang="en-US"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292240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
          </a:xfrm>
        </p:spPr>
        <p:txBody>
          <a:bodyPr>
            <a:normAutofit fontScale="90000"/>
          </a:bodyPr>
          <a:lstStyle/>
          <a:p>
            <a:endParaRPr lang="en-US"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02681809"/>
              </p:ext>
            </p:extLst>
          </p:nvPr>
        </p:nvGraphicFramePr>
        <p:xfrm>
          <a:off x="152400" y="0"/>
          <a:ext cx="8991600" cy="7513428"/>
        </p:xfrm>
        <a:graphic>
          <a:graphicData uri="http://schemas.openxmlformats.org/drawingml/2006/table">
            <a:tbl>
              <a:tblPr firstRow="1" bandRow="1">
                <a:tableStyleId>{7DF18680-E054-41AD-8BC1-D1AEF772440D}</a:tableStyleId>
              </a:tblPr>
              <a:tblGrid>
                <a:gridCol w="3915544">
                  <a:extLst>
                    <a:ext uri="{9D8B030D-6E8A-4147-A177-3AD203B41FA5}">
                      <a16:colId xmlns:a16="http://schemas.microsoft.com/office/drawing/2014/main" val="20000"/>
                    </a:ext>
                  </a:extLst>
                </a:gridCol>
                <a:gridCol w="5076056">
                  <a:extLst>
                    <a:ext uri="{9D8B030D-6E8A-4147-A177-3AD203B41FA5}">
                      <a16:colId xmlns:a16="http://schemas.microsoft.com/office/drawing/2014/main" val="20001"/>
                    </a:ext>
                  </a:extLst>
                </a:gridCol>
              </a:tblGrid>
              <a:tr h="413245">
                <a:tc>
                  <a:txBody>
                    <a:bodyPr/>
                    <a:lstStyle/>
                    <a:p>
                      <a:r>
                        <a:rPr lang="ru-RU" sz="2000" baseline="0" dirty="0">
                          <a:latin typeface="Arial" panose="020B0604020202020204" pitchFamily="34" charset="0"/>
                          <a:cs typeface="Arial" panose="020B0604020202020204" pitchFamily="34" charset="0"/>
                        </a:rPr>
                        <a:t>Устаревший подход</a:t>
                      </a:r>
                      <a:endParaRPr lang="en-US" sz="2000" dirty="0">
                        <a:latin typeface="Arial" panose="020B0604020202020204" pitchFamily="34" charset="0"/>
                        <a:cs typeface="Arial" panose="020B0604020202020204" pitchFamily="34" charset="0"/>
                      </a:endParaRPr>
                    </a:p>
                  </a:txBody>
                  <a:tcPr>
                    <a:solidFill>
                      <a:srgbClr val="00B0F0"/>
                    </a:solidFill>
                  </a:tcPr>
                </a:tc>
                <a:tc>
                  <a:txBody>
                    <a:bodyPr/>
                    <a:lstStyle/>
                    <a:p>
                      <a:r>
                        <a:rPr lang="ru-RU" sz="2000" dirty="0">
                          <a:latin typeface="Arial" panose="020B0604020202020204" pitchFamily="34" charset="0"/>
                          <a:cs typeface="Arial" panose="020B0604020202020204" pitchFamily="34" charset="0"/>
                        </a:rPr>
                        <a:t>Действующий подход, </a:t>
                      </a:r>
                    </a:p>
                    <a:p>
                      <a:r>
                        <a:rPr lang="ru-RU" sz="2000" dirty="0">
                          <a:latin typeface="Arial" panose="020B0604020202020204" pitchFamily="34" charset="0"/>
                          <a:cs typeface="Arial" panose="020B0604020202020204" pitchFamily="34" charset="0"/>
                        </a:rPr>
                        <a:t>Приказ МЗ РК №1027</a:t>
                      </a:r>
                      <a:r>
                        <a:rPr lang="ru-RU" sz="2000" baseline="0" dirty="0">
                          <a:latin typeface="Arial" panose="020B0604020202020204" pitchFamily="34" charset="0"/>
                          <a:cs typeface="Arial" panose="020B0604020202020204" pitchFamily="34" charset="0"/>
                        </a:rPr>
                        <a:t> от</a:t>
                      </a:r>
                      <a:r>
                        <a:rPr lang="ru-RU" sz="2000" dirty="0">
                          <a:latin typeface="Arial" panose="020B0604020202020204" pitchFamily="34" charset="0"/>
                          <a:cs typeface="Arial" panose="020B0604020202020204" pitchFamily="34" charset="0"/>
                        </a:rPr>
                        <a:t> 25.01.2018</a:t>
                      </a:r>
                      <a:endParaRPr lang="en-US" sz="2000" dirty="0">
                        <a:latin typeface="Arial" panose="020B0604020202020204" pitchFamily="34" charset="0"/>
                        <a:cs typeface="Arial" panose="020B0604020202020204" pitchFamily="34" charset="0"/>
                      </a:endParaRPr>
                    </a:p>
                  </a:txBody>
                  <a:tcPr>
                    <a:solidFill>
                      <a:srgbClr val="00B0F0"/>
                    </a:solidFill>
                  </a:tcPr>
                </a:tc>
                <a:extLst>
                  <a:ext uri="{0D108BD9-81ED-4DB2-BD59-A6C34878D82A}">
                    <a16:rowId xmlns:a16="http://schemas.microsoft.com/office/drawing/2014/main" val="10000"/>
                  </a:ext>
                </a:extLst>
              </a:tr>
              <a:tr h="351184">
                <a:tc>
                  <a:txBody>
                    <a:bodyPr/>
                    <a:lstStyle/>
                    <a:p>
                      <a:r>
                        <a:rPr lang="ru-RU" sz="1800" u="none" dirty="0">
                          <a:latin typeface="Arial" panose="020B0604020202020204" pitchFamily="34" charset="0"/>
                          <a:cs typeface="Arial" panose="020B0604020202020204" pitchFamily="34" charset="0"/>
                        </a:rPr>
                        <a:t>Акцент </a:t>
                      </a:r>
                      <a:r>
                        <a:rPr lang="ru-RU" sz="1800" u="sng" dirty="0">
                          <a:latin typeface="Arial" panose="020B0604020202020204" pitchFamily="34" charset="0"/>
                          <a:cs typeface="Arial" panose="020B0604020202020204" pitchFamily="34" charset="0"/>
                        </a:rPr>
                        <a:t>на количество</a:t>
                      </a:r>
                      <a:endParaRPr lang="en-US" sz="1800" dirty="0">
                        <a:latin typeface="Arial" panose="020B0604020202020204" pitchFamily="34" charset="0"/>
                        <a:cs typeface="Arial" panose="020B0604020202020204" pitchFamily="34" charset="0"/>
                      </a:endParaRPr>
                    </a:p>
                  </a:txBody>
                  <a:tcPr>
                    <a:solidFill>
                      <a:srgbClr val="D0E3EA"/>
                    </a:solidFill>
                  </a:tcPr>
                </a:tc>
                <a:tc>
                  <a:txBody>
                    <a:bodyPr/>
                    <a:lstStyle/>
                    <a:p>
                      <a:r>
                        <a:rPr lang="ru-RU" sz="1800" dirty="0">
                          <a:latin typeface="Arial" panose="020B0604020202020204" pitchFamily="34" charset="0"/>
                          <a:cs typeface="Arial" panose="020B0604020202020204" pitchFamily="34" charset="0"/>
                        </a:rPr>
                        <a:t>Акцент на </a:t>
                      </a:r>
                      <a:r>
                        <a:rPr lang="ru-RU" sz="1800" u="sng" dirty="0">
                          <a:latin typeface="Arial" panose="020B0604020202020204" pitchFamily="34" charset="0"/>
                          <a:cs typeface="Arial" panose="020B0604020202020204" pitchFamily="34" charset="0"/>
                        </a:rPr>
                        <a:t>качество</a:t>
                      </a:r>
                      <a:r>
                        <a:rPr lang="ru-RU"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a:solidFill>
                      <a:srgbClr val="D0E3EA"/>
                    </a:solidFill>
                  </a:tcPr>
                </a:tc>
                <a:extLst>
                  <a:ext uri="{0D108BD9-81ED-4DB2-BD59-A6C34878D82A}">
                    <a16:rowId xmlns:a16="http://schemas.microsoft.com/office/drawing/2014/main" val="10001"/>
                  </a:ext>
                </a:extLst>
              </a:tr>
              <a:tr h="606590">
                <a:tc>
                  <a:txBody>
                    <a:bodyPr/>
                    <a:lstStyle/>
                    <a:p>
                      <a:r>
                        <a:rPr lang="ru-RU" sz="1800" dirty="0">
                          <a:latin typeface="Arial" panose="020B0604020202020204" pitchFamily="34" charset="0"/>
                          <a:cs typeface="Arial" panose="020B0604020202020204" pitchFamily="34" charset="0"/>
                        </a:rPr>
                        <a:t>Принцип «</a:t>
                      </a:r>
                      <a:r>
                        <a:rPr lang="ru-RU" sz="1800" u="sng" dirty="0">
                          <a:latin typeface="Arial" panose="020B0604020202020204" pitchFamily="34" charset="0"/>
                          <a:cs typeface="Arial" panose="020B0604020202020204" pitchFamily="34" charset="0"/>
                        </a:rPr>
                        <a:t>выявить проблему </a:t>
                      </a:r>
                      <a:r>
                        <a:rPr lang="ru-RU" sz="1800" dirty="0">
                          <a:latin typeface="Arial" panose="020B0604020202020204" pitchFamily="34" charset="0"/>
                          <a:cs typeface="Arial" panose="020B0604020202020204" pitchFamily="34" charset="0"/>
                        </a:rPr>
                        <a:t>и направить к специалисту»</a:t>
                      </a:r>
                      <a:endParaRPr lang="en-US" sz="1800" dirty="0">
                        <a:latin typeface="Arial" panose="020B0604020202020204" pitchFamily="34" charset="0"/>
                        <a:cs typeface="Arial" panose="020B0604020202020204" pitchFamily="34" charset="0"/>
                      </a:endParaRPr>
                    </a:p>
                  </a:txBody>
                  <a:tcPr/>
                </a:tc>
                <a:tc>
                  <a:txBody>
                    <a:bodyPr/>
                    <a:lstStyle/>
                    <a:p>
                      <a:r>
                        <a:rPr lang="ru-RU" sz="1800" dirty="0">
                          <a:latin typeface="Arial" panose="020B0604020202020204" pitchFamily="34" charset="0"/>
                          <a:cs typeface="Arial" panose="020B0604020202020204" pitchFamily="34" charset="0"/>
                        </a:rPr>
                        <a:t>Принцип «</a:t>
                      </a:r>
                      <a:r>
                        <a:rPr lang="ru-RU" sz="1800" u="sng" dirty="0">
                          <a:latin typeface="Arial" panose="020B0604020202020204" pitchFamily="34" charset="0"/>
                          <a:cs typeface="Arial" panose="020B0604020202020204" pitchFamily="34" charset="0"/>
                        </a:rPr>
                        <a:t>выявить риск </a:t>
                      </a:r>
                      <a:r>
                        <a:rPr lang="ru-RU" sz="1800" dirty="0">
                          <a:latin typeface="Arial" panose="020B0604020202020204" pitchFamily="34" charset="0"/>
                          <a:cs typeface="Arial" panose="020B0604020202020204" pitchFamily="34" charset="0"/>
                        </a:rPr>
                        <a:t>и устранить до возникновения проблемы»</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57225">
                <a:tc>
                  <a:txBody>
                    <a:bodyPr/>
                    <a:lstStyle/>
                    <a:p>
                      <a:r>
                        <a:rPr lang="ru-RU" sz="1800" dirty="0">
                          <a:latin typeface="Arial" panose="020B0604020202020204" pitchFamily="34" charset="0"/>
                          <a:cs typeface="Arial" panose="020B0604020202020204" pitchFamily="34" charset="0"/>
                        </a:rPr>
                        <a:t>Акцент на </a:t>
                      </a:r>
                      <a:r>
                        <a:rPr lang="ru-RU" sz="1800" u="sng" dirty="0">
                          <a:latin typeface="Arial" panose="020B0604020202020204" pitchFamily="34" charset="0"/>
                          <a:cs typeface="Arial" panose="020B0604020202020204" pitchFamily="34" charset="0"/>
                        </a:rPr>
                        <a:t>выявление болезни </a:t>
                      </a:r>
                      <a:r>
                        <a:rPr lang="ru-RU" sz="1800" dirty="0">
                          <a:latin typeface="Arial" panose="020B0604020202020204" pitchFamily="34" charset="0"/>
                          <a:cs typeface="Arial" panose="020B0604020202020204" pitchFamily="34" charset="0"/>
                        </a:rPr>
                        <a:t>и медицинские вопросы</a:t>
                      </a:r>
                      <a:endParaRPr lang="en-US" sz="1800" dirty="0">
                        <a:latin typeface="Arial" panose="020B0604020202020204" pitchFamily="34" charset="0"/>
                        <a:cs typeface="Arial" panose="020B0604020202020204" pitchFamily="34" charset="0"/>
                      </a:endParaRPr>
                    </a:p>
                  </a:txBody>
                  <a:tcPr/>
                </a:tc>
                <a:tc>
                  <a:txBody>
                    <a:bodyPr/>
                    <a:lstStyle/>
                    <a:p>
                      <a:r>
                        <a:rPr lang="ru-RU" sz="1800" dirty="0">
                          <a:latin typeface="Arial" panose="020B0604020202020204" pitchFamily="34" charset="0"/>
                          <a:cs typeface="Arial" panose="020B0604020202020204" pitchFamily="34" charset="0"/>
                        </a:rPr>
                        <a:t>Акцент на </a:t>
                      </a:r>
                      <a:r>
                        <a:rPr lang="ru-RU" sz="1800" u="sng" dirty="0">
                          <a:latin typeface="Arial" panose="020B0604020202020204" pitchFamily="34" charset="0"/>
                          <a:cs typeface="Arial" panose="020B0604020202020204" pitchFamily="34" charset="0"/>
                        </a:rPr>
                        <a:t>создание здоровья</a:t>
                      </a:r>
                      <a:endParaRPr lang="en-US" sz="1800" b="1" u="sng"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851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latin typeface="Arial" panose="020B0604020202020204" pitchFamily="34" charset="0"/>
                          <a:cs typeface="Arial" panose="020B0604020202020204" pitchFamily="34" charset="0"/>
                        </a:rPr>
                        <a:t>Акцент</a:t>
                      </a:r>
                      <a:r>
                        <a:rPr lang="ru-RU" sz="1800" baseline="0" dirty="0">
                          <a:latin typeface="Arial" panose="020B0604020202020204" pitchFamily="34" charset="0"/>
                          <a:cs typeface="Arial" panose="020B0604020202020204" pitchFamily="34" charset="0"/>
                        </a:rPr>
                        <a:t> только на </a:t>
                      </a:r>
                      <a:r>
                        <a:rPr lang="ru-RU" sz="1800" u="sng" dirty="0">
                          <a:latin typeface="Arial" panose="020B0604020202020204" pitchFamily="34" charset="0"/>
                          <a:cs typeface="Arial" panose="020B0604020202020204" pitchFamily="34" charset="0"/>
                        </a:rPr>
                        <a:t>физическое  здоровье</a:t>
                      </a:r>
                      <a:r>
                        <a:rPr lang="ru-RU" sz="1800" u="none" dirty="0">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ребенка</a:t>
                      </a:r>
                      <a:endParaRPr lang="en-US" sz="18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latin typeface="Arial" panose="020B0604020202020204" pitchFamily="34" charset="0"/>
                          <a:cs typeface="Arial" panose="020B0604020202020204" pitchFamily="34" charset="0"/>
                        </a:rPr>
                        <a:t>Акцент на  </a:t>
                      </a:r>
                      <a:r>
                        <a:rPr lang="ru-RU" sz="1800" u="sng" dirty="0">
                          <a:latin typeface="Arial" panose="020B0604020202020204" pitchFamily="34" charset="0"/>
                          <a:cs typeface="Arial" panose="020B0604020202020204" pitchFamily="34" charset="0"/>
                        </a:rPr>
                        <a:t>физическое, психоэмоциональное, социальное развитие и благополучие </a:t>
                      </a:r>
                      <a:r>
                        <a:rPr lang="ru-RU" sz="1800" dirty="0">
                          <a:latin typeface="Arial" panose="020B0604020202020204" pitchFamily="34" charset="0"/>
                          <a:cs typeface="Arial" panose="020B0604020202020204" pitchFamily="34" charset="0"/>
                        </a:rPr>
                        <a:t>ребенка</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99198">
                <a:tc>
                  <a:txBody>
                    <a:bodyPr/>
                    <a:lstStyle/>
                    <a:p>
                      <a:r>
                        <a:rPr lang="ru-RU" sz="1800" dirty="0">
                          <a:latin typeface="Arial" panose="020B0604020202020204" pitchFamily="34" charset="0"/>
                          <a:cs typeface="Arial" panose="020B0604020202020204" pitchFamily="34" charset="0"/>
                        </a:rPr>
                        <a:t>Здоровье ребенка рассматривается</a:t>
                      </a:r>
                      <a:r>
                        <a:rPr lang="ru-RU" sz="1800" baseline="0" dirty="0">
                          <a:latin typeface="Arial" panose="020B0604020202020204" pitchFamily="34" charset="0"/>
                          <a:cs typeface="Arial" panose="020B0604020202020204" pitchFamily="34" charset="0"/>
                        </a:rPr>
                        <a:t> </a:t>
                      </a:r>
                      <a:r>
                        <a:rPr lang="ru-RU" sz="1800" u="sng" baseline="0" dirty="0">
                          <a:latin typeface="Arial" panose="020B0604020202020204" pitchFamily="34" charset="0"/>
                          <a:cs typeface="Arial" panose="020B0604020202020204" pitchFamily="34" charset="0"/>
                        </a:rPr>
                        <a:t>изолированно</a:t>
                      </a:r>
                      <a:r>
                        <a:rPr lang="ru-RU" sz="1800" baseline="0" dirty="0">
                          <a:latin typeface="Arial" panose="020B0604020202020204" pitchFamily="34" charset="0"/>
                          <a:cs typeface="Arial" panose="020B0604020202020204" pitchFamily="34" charset="0"/>
                        </a:rPr>
                        <a:t> от семьи и окружения </a:t>
                      </a:r>
                      <a:endParaRPr lang="en-US" sz="1800" dirty="0">
                        <a:latin typeface="Arial" panose="020B0604020202020204" pitchFamily="34" charset="0"/>
                        <a:cs typeface="Arial" panose="020B0604020202020204" pitchFamily="34" charset="0"/>
                      </a:endParaRPr>
                    </a:p>
                  </a:txBody>
                  <a:tcPr/>
                </a:tc>
                <a:tc>
                  <a:txBody>
                    <a:bodyPr/>
                    <a:lstStyle/>
                    <a:p>
                      <a:r>
                        <a:rPr lang="ru-RU" sz="1800" dirty="0">
                          <a:latin typeface="Arial" panose="020B0604020202020204" pitchFamily="34" charset="0"/>
                          <a:cs typeface="Arial" panose="020B0604020202020204" pitchFamily="34" charset="0"/>
                        </a:rPr>
                        <a:t>Здоровье ребенка рассматривается </a:t>
                      </a:r>
                      <a:r>
                        <a:rPr lang="ru-RU" sz="1800" u="sng" dirty="0">
                          <a:latin typeface="Arial" panose="020B0604020202020204" pitchFamily="34" charset="0"/>
                          <a:cs typeface="Arial" panose="020B0604020202020204" pitchFamily="34" charset="0"/>
                        </a:rPr>
                        <a:t>в контексте семьи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861996">
                <a:tc>
                  <a:txBody>
                    <a:bodyPr/>
                    <a:lstStyle/>
                    <a:p>
                      <a:r>
                        <a:rPr lang="ru-RU" sz="1800" dirty="0">
                          <a:latin typeface="Arial" panose="020B0604020202020204" pitchFamily="34" charset="0"/>
                          <a:cs typeface="Arial" panose="020B0604020202020204" pitchFamily="34" charset="0"/>
                        </a:rPr>
                        <a:t>Отношение к родителям ребенка как к подчиненным, </a:t>
                      </a:r>
                      <a:r>
                        <a:rPr lang="ru-RU" sz="1800" u="sng" dirty="0">
                          <a:latin typeface="Arial" panose="020B0604020202020204" pitchFamily="34" charset="0"/>
                          <a:cs typeface="Arial" panose="020B0604020202020204" pitchFamily="34" charset="0"/>
                        </a:rPr>
                        <a:t>обязанным </a:t>
                      </a:r>
                      <a:r>
                        <a:rPr lang="ru-RU" sz="1800" dirty="0">
                          <a:latin typeface="Arial" panose="020B0604020202020204" pitchFamily="34" charset="0"/>
                          <a:cs typeface="Arial" panose="020B0604020202020204" pitchFamily="34" charset="0"/>
                        </a:rPr>
                        <a:t>выполнять наши советы</a:t>
                      </a:r>
                      <a:endParaRPr lang="en-US" sz="1800" dirty="0">
                        <a:latin typeface="Arial" panose="020B0604020202020204" pitchFamily="34" charset="0"/>
                        <a:cs typeface="Arial" panose="020B0604020202020204" pitchFamily="34" charset="0"/>
                      </a:endParaRPr>
                    </a:p>
                  </a:txBody>
                  <a:tcPr/>
                </a:tc>
                <a:tc>
                  <a:txBody>
                    <a:bodyPr/>
                    <a:lstStyle/>
                    <a:p>
                      <a:r>
                        <a:rPr lang="ru-RU" sz="1800" dirty="0">
                          <a:latin typeface="Arial" panose="020B0604020202020204" pitchFamily="34" charset="0"/>
                          <a:cs typeface="Arial" panose="020B0604020202020204" pitchFamily="34" charset="0"/>
                        </a:rPr>
                        <a:t>Построение </a:t>
                      </a:r>
                      <a:r>
                        <a:rPr lang="ru-RU" sz="1800" u="sng" dirty="0">
                          <a:latin typeface="Arial" panose="020B0604020202020204" pitchFamily="34" charset="0"/>
                          <a:cs typeface="Arial" panose="020B0604020202020204" pitchFamily="34" charset="0"/>
                        </a:rPr>
                        <a:t>партнерских отношений</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1104269">
                <a:tc>
                  <a:txBody>
                    <a:bodyPr/>
                    <a:lstStyle/>
                    <a:p>
                      <a:r>
                        <a:rPr lang="ru-RU" sz="1800" u="sng" dirty="0">
                          <a:latin typeface="Arial" panose="020B0604020202020204" pitchFamily="34" charset="0"/>
                          <a:cs typeface="Arial" panose="020B0604020202020204" pitchFamily="34" charset="0"/>
                        </a:rPr>
                        <a:t>Отсутствие командной</a:t>
                      </a:r>
                      <a:r>
                        <a:rPr lang="ru-RU" sz="1800" u="sng" baseline="0" dirty="0">
                          <a:latin typeface="Arial" panose="020B0604020202020204" pitchFamily="34" charset="0"/>
                          <a:cs typeface="Arial" panose="020B0604020202020204" pitchFamily="34" charset="0"/>
                        </a:rPr>
                        <a:t> работы </a:t>
                      </a:r>
                      <a:r>
                        <a:rPr lang="ru-RU" sz="1800" baseline="0" dirty="0">
                          <a:latin typeface="Arial" panose="020B0604020202020204" pitchFamily="34" charset="0"/>
                          <a:cs typeface="Arial" panose="020B0604020202020204" pitchFamily="34" charset="0"/>
                        </a:rPr>
                        <a:t>внутри ведомства и действенных механизмов взаимодействия с другими  ведомствами</a:t>
                      </a:r>
                      <a:endParaRPr lang="en-US" sz="1800" dirty="0">
                        <a:latin typeface="Arial" panose="020B0604020202020204" pitchFamily="34" charset="0"/>
                        <a:cs typeface="Arial" panose="020B0604020202020204" pitchFamily="34" charset="0"/>
                      </a:endParaRPr>
                    </a:p>
                  </a:txBody>
                  <a:tcPr/>
                </a:tc>
                <a:tc>
                  <a:txBody>
                    <a:bodyPr/>
                    <a:lstStyle/>
                    <a:p>
                      <a:r>
                        <a:rPr lang="ru-RU" sz="1800" dirty="0">
                          <a:latin typeface="Arial" panose="020B0604020202020204" pitchFamily="34" charset="0"/>
                          <a:cs typeface="Arial" panose="020B0604020202020204" pitchFamily="34" charset="0"/>
                        </a:rPr>
                        <a:t>Патронажный работник – член </a:t>
                      </a:r>
                      <a:r>
                        <a:rPr lang="ru-RU" sz="1800" u="sng" dirty="0">
                          <a:latin typeface="Arial" panose="020B0604020202020204" pitchFamily="34" charset="0"/>
                          <a:cs typeface="Arial" panose="020B0604020202020204" pitchFamily="34" charset="0"/>
                        </a:rPr>
                        <a:t>команды вокруг ребенка</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1117403">
                <a:tc>
                  <a:txBody>
                    <a:bodyPr/>
                    <a:lstStyle/>
                    <a:p>
                      <a:r>
                        <a:rPr lang="ru-RU" sz="1800" dirty="0">
                          <a:latin typeface="Arial" panose="020B0604020202020204" pitchFamily="34" charset="0"/>
                          <a:cs typeface="Arial" panose="020B0604020202020204" pitchFamily="34" charset="0"/>
                        </a:rPr>
                        <a:t>Патронажная медсестра имеет </a:t>
                      </a:r>
                      <a:r>
                        <a:rPr lang="ru-RU" sz="1800" u="sng" dirty="0">
                          <a:latin typeface="Arial" panose="020B0604020202020204" pitchFamily="34" charset="0"/>
                          <a:cs typeface="Arial" panose="020B0604020202020204" pitchFamily="34" charset="0"/>
                        </a:rPr>
                        <a:t>второстепенную роль</a:t>
                      </a:r>
                      <a:endParaRPr lang="en-US" sz="1800" dirty="0">
                        <a:latin typeface="Arial" panose="020B0604020202020204" pitchFamily="34" charset="0"/>
                        <a:cs typeface="Arial" panose="020B0604020202020204" pitchFamily="34" charset="0"/>
                      </a:endParaRPr>
                    </a:p>
                  </a:txBody>
                  <a:tcPr/>
                </a:tc>
                <a:tc>
                  <a:txBody>
                    <a:bodyPr/>
                    <a:lstStyle/>
                    <a:p>
                      <a:r>
                        <a:rPr lang="ru-RU" sz="1800" dirty="0">
                          <a:latin typeface="Arial" panose="020B0604020202020204" pitchFamily="34" charset="0"/>
                          <a:cs typeface="Arial" panose="020B0604020202020204" pitchFamily="34" charset="0"/>
                        </a:rPr>
                        <a:t>Патронажная сестра</a:t>
                      </a:r>
                      <a:r>
                        <a:rPr lang="ru-RU" sz="1800" baseline="0" dirty="0">
                          <a:latin typeface="Arial" panose="020B0604020202020204" pitchFamily="34" charset="0"/>
                          <a:cs typeface="Arial" panose="020B0604020202020204" pitchFamily="34" charset="0"/>
                        </a:rPr>
                        <a:t> </a:t>
                      </a:r>
                      <a:r>
                        <a:rPr lang="ru-RU" sz="1800" u="sng" baseline="0" dirty="0">
                          <a:latin typeface="Arial" panose="020B0604020202020204" pitchFamily="34" charset="0"/>
                          <a:cs typeface="Arial" panose="020B0604020202020204" pitchFamily="34" charset="0"/>
                        </a:rPr>
                        <a:t>– главное доверенное лицо </a:t>
                      </a:r>
                      <a:r>
                        <a:rPr lang="ru-RU" sz="1800" baseline="0" dirty="0">
                          <a:latin typeface="Arial" panose="020B0604020202020204" pitchFamily="34" charset="0"/>
                          <a:cs typeface="Arial" panose="020B0604020202020204" pitchFamily="34" charset="0"/>
                        </a:rPr>
                        <a:t>семьи</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264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93131" y="152400"/>
            <a:ext cx="8646070" cy="1219200"/>
          </a:xfrm>
          <a:effectLst/>
        </p:spPr>
        <p:txBody>
          <a:bodyPr>
            <a:normAutofit/>
          </a:bodyPr>
          <a:lstStyle/>
          <a:p>
            <a:pPr algn="l" rtl="0"/>
            <a:r>
              <a:rPr lang="ru-RU" sz="4000" i="0" u="none" strike="noStrike" dirty="0">
                <a:solidFill>
                  <a:srgbClr val="0099FF"/>
                </a:solidFill>
                <a:effectLst/>
                <a:highlight>
                  <a:srgbClr val="000000">
                    <a:alpha val="0"/>
                  </a:srgbClr>
                </a:highlight>
                <a:latin typeface="Arial" panose="020B0604020202020204" pitchFamily="34" charset="0"/>
                <a:cs typeface="Arial" panose="020B0604020202020204" pitchFamily="34" charset="0"/>
              </a:rPr>
              <a:t>16 учебных модулей ЮНИСЕФ </a:t>
            </a:r>
            <a:br>
              <a:rPr lang="ru-RU" sz="2400" i="0" u="none" strike="noStrike" dirty="0">
                <a:solidFill>
                  <a:srgbClr val="C4BD97"/>
                </a:solidFill>
                <a:effectLst/>
                <a:highlight>
                  <a:srgbClr val="000000">
                    <a:alpha val="0"/>
                  </a:srgbClr>
                </a:highlight>
                <a:latin typeface="Calibri"/>
              </a:rPr>
            </a:br>
            <a:r>
              <a:rPr lang="ru-RU" sz="1800" i="0" u="none" strike="noStrike" dirty="0">
                <a:solidFill>
                  <a:srgbClr val="595959"/>
                </a:solidFill>
                <a:effectLst/>
                <a:highlight>
                  <a:srgbClr val="000000">
                    <a:alpha val="0"/>
                  </a:srgbClr>
                </a:highlight>
                <a:latin typeface="Calibri"/>
              </a:rPr>
              <a:t>(доступны для всех)</a:t>
            </a:r>
          </a:p>
        </p:txBody>
      </p:sp>
      <p:sp>
        <p:nvSpPr>
          <p:cNvPr id="5" name="Rectangle 4"/>
          <p:cNvSpPr/>
          <p:nvPr/>
        </p:nvSpPr>
        <p:spPr>
          <a:xfrm>
            <a:off x="381000" y="6019801"/>
            <a:ext cx="5750740" cy="780727"/>
          </a:xfrm>
          <a:prstGeom prst="rect">
            <a:avLst/>
          </a:prstGeom>
          <a:effectLst/>
        </p:spPr>
        <p:txBody>
          <a:bodyPr wrap="square">
            <a:spAutoFit/>
          </a:bodyPr>
          <a:lstStyle/>
          <a:p>
            <a:pPr algn="just" rtl="0">
              <a:lnSpc>
                <a:spcPct val="115000"/>
              </a:lnSpc>
              <a:spcBef>
                <a:spcPts val="375"/>
              </a:spcBef>
            </a:pPr>
            <a:r>
              <a:rPr lang="ru-RU" b="1" i="0" u="none" strike="noStrike" dirty="0">
                <a:solidFill>
                  <a:srgbClr val="00CCFF"/>
                </a:solidFill>
                <a:effectLst/>
                <a:highlight>
                  <a:srgbClr val="000000">
                    <a:alpha val="0"/>
                  </a:srgbClr>
                </a:highlight>
                <a:latin typeface="Calibri"/>
                <a:ea typeface="Times New Roman"/>
                <a:cs typeface="Times New Roman"/>
                <a:hlinkClick r:id="rId3"/>
              </a:rPr>
              <a:t>http://www.unicef.org/ceecis/early_childhood_1467.html</a:t>
            </a:r>
          </a:p>
          <a:p>
            <a:pPr algn="just" rtl="0">
              <a:lnSpc>
                <a:spcPct val="115000"/>
              </a:lnSpc>
              <a:spcBef>
                <a:spcPts val="375"/>
              </a:spcBef>
            </a:pPr>
            <a:r>
              <a:rPr lang="ru-RU" b="1" i="0" u="none" strike="noStrike" dirty="0">
                <a:solidFill>
                  <a:srgbClr val="00CCFF"/>
                </a:solidFill>
                <a:effectLst/>
                <a:highlight>
                  <a:srgbClr val="000000">
                    <a:alpha val="0"/>
                  </a:srgbClr>
                </a:highlight>
                <a:latin typeface="Calibri"/>
                <a:ea typeface="Times New Roman"/>
                <a:cs typeface="Times New Roman"/>
              </a:rPr>
              <a:t> </a:t>
            </a:r>
            <a:r>
              <a:rPr lang="ru-RU" b="1" i="0" u="none" strike="noStrike" dirty="0">
                <a:solidFill>
                  <a:srgbClr val="00CCFF"/>
                </a:solidFill>
                <a:effectLst/>
                <a:highlight>
                  <a:srgbClr val="000000">
                    <a:alpha val="0"/>
                  </a:srgbClr>
                </a:highlight>
                <a:latin typeface="Calibri"/>
                <a:ea typeface="Times New Roman"/>
                <a:cs typeface="Times New Roman"/>
                <a:hlinkClick r:id="rId4"/>
              </a:rPr>
              <a:t>http://issa.nl/content/resource-modules-home-visitors</a:t>
            </a:r>
            <a:r>
              <a:rPr lang="ru-RU" b="1" i="0" u="none" strike="noStrike" dirty="0">
                <a:solidFill>
                  <a:srgbClr val="00CCFF"/>
                </a:solidFill>
                <a:effectLst/>
                <a:highlight>
                  <a:srgbClr val="000000">
                    <a:alpha val="0"/>
                  </a:srgbClr>
                </a:highlight>
                <a:latin typeface="Calibri"/>
                <a:ea typeface="Times New Roman"/>
                <a:cs typeface="Times New Roman"/>
              </a:rPr>
              <a:t> </a:t>
            </a:r>
            <a:endParaRPr lang="ru-RU" sz="1400" b="1" i="0" u="none" strike="noStrike" dirty="0">
              <a:solidFill>
                <a:srgbClr val="00CCFF"/>
              </a:solidFill>
              <a:effectLst/>
              <a:highlight>
                <a:srgbClr val="000000">
                  <a:alpha val="0"/>
                </a:srgbClr>
              </a:highlight>
              <a:latin typeface="Calibri"/>
              <a:ea typeface="Times New Roman"/>
              <a:cs typeface="Times New Roman"/>
            </a:endParaRPr>
          </a:p>
        </p:txBody>
      </p:sp>
      <p:pic>
        <p:nvPicPr>
          <p:cNvPr id="6" name="Content Placeholder 5"/>
          <p:cNvPicPr>
            <a:picLocks noGrp="1" noChangeAspect="1"/>
          </p:cNvPicPr>
          <p:nvPr>
            <p:ph idx="1"/>
          </p:nvPr>
        </p:nvPicPr>
        <p:blipFill>
          <a:blip r:embed="rId5"/>
          <a:stretch>
            <a:fillRect/>
          </a:stretch>
        </p:blipFill>
        <p:spPr>
          <a:xfrm>
            <a:off x="1143651" y="1600200"/>
            <a:ext cx="6856698" cy="4525963"/>
          </a:xfrm>
          <a:prstGeom prst="rect">
            <a:avLst/>
          </a:prstGeom>
        </p:spPr>
      </p:pic>
    </p:spTree>
    <p:extLst>
      <p:ext uri="{BB962C8B-B14F-4D97-AF65-F5344CB8AC3E}">
        <p14:creationId xmlns:p14="http://schemas.microsoft.com/office/powerpoint/2010/main" val="304321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1224804"/>
          </a:xfrm>
        </p:spPr>
        <p:txBody>
          <a:bodyPr>
            <a:normAutofit fontScale="90000"/>
          </a:bodyPr>
          <a:lstStyle/>
          <a:p>
            <a:pPr algn="l">
              <a:defRPr/>
            </a:pPr>
            <a:br>
              <a:rPr lang="en-US" sz="3200" b="1" dirty="0">
                <a:latin typeface="Myriad Pro Light"/>
              </a:rPr>
            </a:br>
            <a:r>
              <a:rPr lang="ru-RU" sz="4000" dirty="0">
                <a:solidFill>
                  <a:srgbClr val="0099FF"/>
                </a:solidFill>
                <a:latin typeface="Arial" pitchFamily="34" charset="0"/>
                <a:cs typeface="Arial" pitchFamily="34" charset="0"/>
              </a:rPr>
              <a:t>Стратегия достижения качества патронажных услуг</a:t>
            </a:r>
            <a:endParaRPr lang="en-US" sz="4000" dirty="0">
              <a:solidFill>
                <a:srgbClr val="0099FF"/>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705182240"/>
              </p:ext>
            </p:extLst>
          </p:nvPr>
        </p:nvGraphicFramePr>
        <p:xfrm>
          <a:off x="228599" y="1506302"/>
          <a:ext cx="8534401" cy="2042078"/>
        </p:xfrm>
        <a:graphic>
          <a:graphicData uri="http://schemas.openxmlformats.org/drawingml/2006/table">
            <a:tbl>
              <a:tblPr firstRow="1" bandRow="1">
                <a:tableStyleId>{5C22544A-7EE6-4342-B048-85BDC9FD1C3A}</a:tableStyleId>
              </a:tblPr>
              <a:tblGrid>
                <a:gridCol w="1399374">
                  <a:extLst>
                    <a:ext uri="{9D8B030D-6E8A-4147-A177-3AD203B41FA5}">
                      <a16:colId xmlns:a16="http://schemas.microsoft.com/office/drawing/2014/main" val="20000"/>
                    </a:ext>
                  </a:extLst>
                </a:gridCol>
                <a:gridCol w="1906745">
                  <a:extLst>
                    <a:ext uri="{9D8B030D-6E8A-4147-A177-3AD203B41FA5}">
                      <a16:colId xmlns:a16="http://schemas.microsoft.com/office/drawing/2014/main" val="20001"/>
                    </a:ext>
                  </a:extLst>
                </a:gridCol>
                <a:gridCol w="1726092">
                  <a:extLst>
                    <a:ext uri="{9D8B030D-6E8A-4147-A177-3AD203B41FA5}">
                      <a16:colId xmlns:a16="http://schemas.microsoft.com/office/drawing/2014/main" val="20002"/>
                    </a:ext>
                  </a:extLst>
                </a:gridCol>
                <a:gridCol w="179531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202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a:solidFill>
                            <a:schemeClr val="tx1"/>
                          </a:solidFill>
                        </a:rPr>
                        <a:t>Достичь в обществе </a:t>
                      </a:r>
                      <a:r>
                        <a:rPr lang="ru-RU" sz="1600" b="1" dirty="0">
                          <a:solidFill>
                            <a:schemeClr val="bg1"/>
                          </a:solidFill>
                        </a:rPr>
                        <a:t>понимания значимости </a:t>
                      </a:r>
                      <a:r>
                        <a:rPr lang="ru-RU" sz="1600" b="1" dirty="0">
                          <a:solidFill>
                            <a:schemeClr val="tx1"/>
                          </a:solidFill>
                        </a:rPr>
                        <a:t>патронажной службы </a:t>
                      </a:r>
                    </a:p>
                    <a:p>
                      <a:endParaRPr lang="en-US" sz="1600" dirty="0"/>
                    </a:p>
                  </a:txBody>
                  <a:tcPr marT="45679" marB="45679">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i="0" dirty="0">
                          <a:solidFill>
                            <a:schemeClr val="tx1"/>
                          </a:solidFill>
                          <a:latin typeface="Calibri" pitchFamily="34" charset="0"/>
                        </a:rPr>
                        <a:t>Верить в</a:t>
                      </a:r>
                      <a:r>
                        <a:rPr lang="ru-RU" sz="1600" b="1" i="0" dirty="0">
                          <a:solidFill>
                            <a:schemeClr val="bg1"/>
                          </a:solidFill>
                          <a:latin typeface="Calibri" pitchFamily="34" charset="0"/>
                        </a:rPr>
                        <a:t> профессионализм </a:t>
                      </a:r>
                      <a:r>
                        <a:rPr lang="ru-RU" sz="1600" b="1" i="0" dirty="0">
                          <a:solidFill>
                            <a:srgbClr val="002060"/>
                          </a:solidFill>
                          <a:latin typeface="Calibri" pitchFamily="34" charset="0"/>
                        </a:rPr>
                        <a:t>патронажных работников</a:t>
                      </a:r>
                      <a:endParaRPr lang="en-US" sz="1600" b="1" i="0" dirty="0">
                        <a:solidFill>
                          <a:srgbClr val="002060"/>
                        </a:solidFill>
                        <a:latin typeface="Calibri" pitchFamily="34" charset="0"/>
                      </a:endParaRPr>
                    </a:p>
                  </a:txBody>
                  <a:tcPr marT="45679" marB="45679">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Поддержать </a:t>
                      </a:r>
                      <a:r>
                        <a:rPr lang="ru-RU" sz="1600" dirty="0">
                          <a:solidFill>
                            <a:schemeClr val="bg1"/>
                          </a:solidFill>
                        </a:rPr>
                        <a:t>инициативность</a:t>
                      </a:r>
                      <a:r>
                        <a:rPr lang="ru-RU" sz="1600" dirty="0">
                          <a:solidFill>
                            <a:schemeClr val="tx1"/>
                          </a:solidFill>
                        </a:rPr>
                        <a:t> патронажных сестер</a:t>
                      </a:r>
                      <a:endParaRPr lang="en-US" sz="1600" dirty="0">
                        <a:solidFill>
                          <a:schemeClr val="tx1"/>
                        </a:solidFill>
                      </a:endParaRPr>
                    </a:p>
                  </a:txBody>
                  <a:tcPr marT="45679" marB="45679">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i="0" dirty="0">
                          <a:solidFill>
                            <a:srgbClr val="002060"/>
                          </a:solidFill>
                          <a:latin typeface="Calibri" pitchFamily="34" charset="0"/>
                        </a:rPr>
                        <a:t>Укреплять</a:t>
                      </a:r>
                      <a:r>
                        <a:rPr lang="ru-RU" sz="1600" b="1" i="0" baseline="0" dirty="0">
                          <a:solidFill>
                            <a:srgbClr val="002060"/>
                          </a:solidFill>
                          <a:latin typeface="Calibri" pitchFamily="34" charset="0"/>
                        </a:rPr>
                        <a:t> </a:t>
                      </a:r>
                      <a:r>
                        <a:rPr lang="ru-RU" sz="1600" b="1" i="0" baseline="0" dirty="0">
                          <a:solidFill>
                            <a:schemeClr val="bg1"/>
                          </a:solidFill>
                          <a:latin typeface="Calibri" pitchFamily="34" charset="0"/>
                        </a:rPr>
                        <a:t>самооценку</a:t>
                      </a:r>
                      <a:endParaRPr lang="en-US" sz="1600" i="0" dirty="0">
                        <a:solidFill>
                          <a:schemeClr val="bg1"/>
                        </a:solidFill>
                      </a:endParaRPr>
                    </a:p>
                  </a:txBody>
                  <a:tcPr marT="45679" marB="45679">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i="0" dirty="0">
                          <a:solidFill>
                            <a:srgbClr val="002060"/>
                          </a:solidFill>
                          <a:latin typeface="Calibri" pitchFamily="34" charset="0"/>
                        </a:rPr>
                        <a:t>Создать возможности </a:t>
                      </a:r>
                      <a:r>
                        <a:rPr lang="ru-RU" sz="1600" b="1" i="0" dirty="0" err="1">
                          <a:solidFill>
                            <a:schemeClr val="bg1"/>
                          </a:solidFill>
                          <a:latin typeface="Calibri" pitchFamily="34" charset="0"/>
                        </a:rPr>
                        <a:t>профессиональ-ного</a:t>
                      </a:r>
                      <a:r>
                        <a:rPr lang="ru-RU" sz="1600" b="1" i="0" dirty="0">
                          <a:solidFill>
                            <a:schemeClr val="bg1"/>
                          </a:solidFill>
                          <a:latin typeface="Calibri" pitchFamily="34" charset="0"/>
                        </a:rPr>
                        <a:t> общения </a:t>
                      </a:r>
                      <a:r>
                        <a:rPr lang="ru-RU" sz="1600" b="1" i="0" dirty="0">
                          <a:solidFill>
                            <a:srgbClr val="002060"/>
                          </a:solidFill>
                          <a:latin typeface="Calibri" pitchFamily="34" charset="0"/>
                        </a:rPr>
                        <a:t>между патронажными сестрами</a:t>
                      </a:r>
                      <a:endParaRPr lang="en-US" sz="1600" b="1" i="0" dirty="0">
                        <a:solidFill>
                          <a:srgbClr val="002060"/>
                        </a:solidFill>
                        <a:latin typeface="Calibri" pitchFamily="34" charset="0"/>
                      </a:endParaRPr>
                    </a:p>
                    <a:p>
                      <a:endParaRPr lang="en-US" sz="1600" i="0" dirty="0"/>
                    </a:p>
                  </a:txBody>
                  <a:tcPr marT="45679" marB="45679">
                    <a:solidFill>
                      <a:srgbClr val="92D050"/>
                    </a:solidFill>
                  </a:tcPr>
                </a:tc>
                <a:extLst>
                  <a:ext uri="{0D108BD9-81ED-4DB2-BD59-A6C34878D82A}">
                    <a16:rowId xmlns:a16="http://schemas.microsoft.com/office/drawing/2014/main" val="10000"/>
                  </a:ext>
                </a:extLst>
              </a:tr>
            </a:tbl>
          </a:graphicData>
        </a:graphic>
      </p:graphicFrame>
      <p:sp>
        <p:nvSpPr>
          <p:cNvPr id="12" name="Rounded Rectangle 11"/>
          <p:cNvSpPr/>
          <p:nvPr/>
        </p:nvSpPr>
        <p:spPr>
          <a:xfrm>
            <a:off x="228599" y="3753678"/>
            <a:ext cx="3733800" cy="28194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b="1" dirty="0">
                <a:solidFill>
                  <a:schemeClr val="bg1"/>
                </a:solidFill>
                <a:latin typeface="Arial" pitchFamily="34" charset="0"/>
                <a:cs typeface="Arial" pitchFamily="34" charset="0"/>
              </a:rPr>
              <a:t>Вовлечение в процесс:</a:t>
            </a:r>
            <a:r>
              <a:rPr lang="en-US" sz="1400" b="1" dirty="0">
                <a:solidFill>
                  <a:schemeClr val="bg1"/>
                </a:solidFill>
                <a:latin typeface="Arial" pitchFamily="34" charset="0"/>
                <a:cs typeface="Arial" pitchFamily="34" charset="0"/>
              </a:rPr>
              <a:t> </a:t>
            </a:r>
          </a:p>
          <a:p>
            <a:pPr>
              <a:defRPr/>
            </a:pPr>
            <a:endParaRPr lang="en-US" sz="1400" b="1" dirty="0">
              <a:solidFill>
                <a:schemeClr val="tx1"/>
              </a:solidFill>
              <a:latin typeface="Arial" pitchFamily="34" charset="0"/>
              <a:cs typeface="Arial" pitchFamily="34" charset="0"/>
            </a:endParaRPr>
          </a:p>
          <a:p>
            <a:pPr marL="285750" indent="-285750">
              <a:buFont typeface="Arial" pitchFamily="34" charset="0"/>
              <a:buChar char="•"/>
              <a:defRPr/>
            </a:pPr>
            <a:r>
              <a:rPr lang="ru-RU" sz="1400" b="1" dirty="0">
                <a:solidFill>
                  <a:schemeClr val="tx1"/>
                </a:solidFill>
                <a:latin typeface="Arial" pitchFamily="34" charset="0"/>
                <a:cs typeface="Arial" pitchFamily="34" charset="0"/>
              </a:rPr>
              <a:t>Высшие и средние учебные заведения (программы, подготовка преподавателей) </a:t>
            </a:r>
          </a:p>
          <a:p>
            <a:pPr marL="285750" indent="-285750">
              <a:buFont typeface="Arial" pitchFamily="34" charset="0"/>
              <a:buChar char="•"/>
              <a:defRPr/>
            </a:pPr>
            <a:r>
              <a:rPr lang="ru-RU" sz="1400" b="1" dirty="0">
                <a:solidFill>
                  <a:schemeClr val="tx1"/>
                </a:solidFill>
                <a:latin typeface="Arial" pitchFamily="34" charset="0"/>
                <a:cs typeface="Arial" pitchFamily="34" charset="0"/>
              </a:rPr>
              <a:t>Руководителей всех медорганизаций</a:t>
            </a:r>
          </a:p>
          <a:p>
            <a:pPr marL="285750" indent="-285750">
              <a:buFont typeface="Arial" pitchFamily="34" charset="0"/>
              <a:buChar char="•"/>
              <a:defRPr/>
            </a:pPr>
            <a:r>
              <a:rPr lang="ru-RU" sz="1400" b="1" dirty="0">
                <a:solidFill>
                  <a:schemeClr val="tx1"/>
                </a:solidFill>
                <a:latin typeface="Arial" pitchFamily="34" charset="0"/>
                <a:cs typeface="Arial" pitchFamily="34" charset="0"/>
              </a:rPr>
              <a:t>Местные </a:t>
            </a:r>
            <a:r>
              <a:rPr lang="ru-RU" sz="1400" b="1" dirty="0" err="1">
                <a:solidFill>
                  <a:schemeClr val="tx1"/>
                </a:solidFill>
                <a:latin typeface="Arial" pitchFamily="34" charset="0"/>
                <a:cs typeface="Arial" pitchFamily="34" charset="0"/>
              </a:rPr>
              <a:t>акиматы</a:t>
            </a:r>
            <a:r>
              <a:rPr lang="ru-RU" sz="1400" b="1" dirty="0">
                <a:solidFill>
                  <a:schemeClr val="tx1"/>
                </a:solidFill>
                <a:latin typeface="Arial" pitchFamily="34" charset="0"/>
                <a:cs typeface="Arial" pitchFamily="34" charset="0"/>
              </a:rPr>
              <a:t>, другие смежные сектора</a:t>
            </a:r>
            <a:endParaRPr lang="en-US" sz="1400" b="1" dirty="0">
              <a:solidFill>
                <a:schemeClr val="tx1"/>
              </a:solidFill>
              <a:latin typeface="Arial" pitchFamily="34" charset="0"/>
              <a:cs typeface="Arial" pitchFamily="34" charset="0"/>
            </a:endParaRPr>
          </a:p>
          <a:p>
            <a:pPr marL="285750" indent="-285750">
              <a:buFont typeface="Arial" pitchFamily="34" charset="0"/>
              <a:buChar char="•"/>
              <a:defRPr/>
            </a:pPr>
            <a:r>
              <a:rPr lang="ru-RU" sz="1400" b="1" dirty="0">
                <a:solidFill>
                  <a:schemeClr val="tx1"/>
                </a:solidFill>
                <a:latin typeface="Arial" pitchFamily="34" charset="0"/>
                <a:cs typeface="Arial" pitchFamily="34" charset="0"/>
              </a:rPr>
              <a:t>Семей и местных сообществ, НПО</a:t>
            </a:r>
            <a:endParaRPr lang="en-US" sz="1400" b="1" dirty="0">
              <a:solidFill>
                <a:schemeClr val="tx1"/>
              </a:solidFill>
              <a:latin typeface="Arial" pitchFamily="34" charset="0"/>
              <a:cs typeface="Arial" pitchFamily="34" charset="0"/>
            </a:endParaRPr>
          </a:p>
          <a:p>
            <a:pPr marL="285750" indent="-285750">
              <a:buFont typeface="Arial" pitchFamily="34" charset="0"/>
              <a:buChar char="•"/>
              <a:defRPr/>
            </a:pPr>
            <a:r>
              <a:rPr lang="ru-RU" sz="1400" b="1" dirty="0">
                <a:solidFill>
                  <a:schemeClr val="tx1"/>
                </a:solidFill>
                <a:latin typeface="Arial" pitchFamily="34" charset="0"/>
                <a:cs typeface="Arial" pitchFamily="34" charset="0"/>
              </a:rPr>
              <a:t>Депутатов, другие структуры кто влияет на принятие решения</a:t>
            </a:r>
            <a:endParaRPr lang="en-US" sz="1400" b="1" dirty="0">
              <a:solidFill>
                <a:schemeClr val="tx1"/>
              </a:solidFill>
              <a:latin typeface="Arial" pitchFamily="34" charset="0"/>
              <a:cs typeface="Arial" pitchFamily="34" charset="0"/>
            </a:endParaRPr>
          </a:p>
        </p:txBody>
      </p:sp>
      <p:sp>
        <p:nvSpPr>
          <p:cNvPr id="13" name="Rounded Rectangle 12"/>
          <p:cNvSpPr/>
          <p:nvPr/>
        </p:nvSpPr>
        <p:spPr>
          <a:xfrm>
            <a:off x="4114800" y="3733800"/>
            <a:ext cx="4648200" cy="28956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lvl="0" indent="-285750">
              <a:buFont typeface="Arial" pitchFamily="34" charset="0"/>
              <a:buChar char="•"/>
            </a:pPr>
            <a:r>
              <a:rPr lang="ru-RU" sz="1400" b="1" dirty="0">
                <a:solidFill>
                  <a:schemeClr val="bg1"/>
                </a:solidFill>
                <a:latin typeface="Arial" pitchFamily="34" charset="0"/>
                <a:cs typeface="Arial" pitchFamily="34" charset="0"/>
              </a:rPr>
              <a:t>Тренинги</a:t>
            </a:r>
            <a:r>
              <a:rPr lang="ru-RU" sz="1400" b="1" dirty="0">
                <a:solidFill>
                  <a:schemeClr val="tx1"/>
                </a:solidFill>
                <a:latin typeface="Arial" pitchFamily="34" charset="0"/>
                <a:cs typeface="Arial" pitchFamily="34" charset="0"/>
              </a:rPr>
              <a:t> – обучение работающих медсестер в </a:t>
            </a:r>
            <a:r>
              <a:rPr lang="ru-RU" sz="1400" b="1" dirty="0" err="1">
                <a:solidFill>
                  <a:schemeClr val="tx1"/>
                </a:solidFill>
                <a:latin typeface="Arial" pitchFamily="34" charset="0"/>
                <a:cs typeface="Arial" pitchFamily="34" charset="0"/>
              </a:rPr>
              <a:t>тренинговых</a:t>
            </a:r>
            <a:r>
              <a:rPr lang="ru-RU" sz="1400" b="1" dirty="0">
                <a:solidFill>
                  <a:schemeClr val="tx1"/>
                </a:solidFill>
                <a:latin typeface="Arial" pitchFamily="34" charset="0"/>
                <a:cs typeface="Arial" pitchFamily="34" charset="0"/>
              </a:rPr>
              <a:t> центрах небольшими группами для постоянного поддержания навыков</a:t>
            </a:r>
            <a:endParaRPr lang="en-US" sz="1400" dirty="0">
              <a:solidFill>
                <a:schemeClr val="tx1"/>
              </a:solidFill>
              <a:latin typeface="Arial" pitchFamily="34" charset="0"/>
              <a:cs typeface="Arial" pitchFamily="34" charset="0"/>
            </a:endParaRPr>
          </a:p>
          <a:p>
            <a:pPr marL="285750" lvl="0" indent="-285750">
              <a:buFont typeface="Arial" pitchFamily="34" charset="0"/>
              <a:buChar char="•"/>
            </a:pPr>
            <a:r>
              <a:rPr lang="ru-RU" sz="1400" b="1" dirty="0">
                <a:solidFill>
                  <a:schemeClr val="bg1"/>
                </a:solidFill>
                <a:latin typeface="Arial" pitchFamily="34" charset="0"/>
                <a:cs typeface="Arial" pitchFamily="34" charset="0"/>
              </a:rPr>
              <a:t>Развитие поддерживающего кураторства  </a:t>
            </a:r>
            <a:r>
              <a:rPr lang="ru-RU" sz="1400" b="1" dirty="0">
                <a:solidFill>
                  <a:schemeClr val="tx1"/>
                </a:solidFill>
                <a:latin typeface="Arial" pitchFamily="34" charset="0"/>
                <a:cs typeface="Arial" pitchFamily="34" charset="0"/>
              </a:rPr>
              <a:t>– индивидуальная поддержка и помощь обученному патронажному работнику в ходе выполнения повседневных задач </a:t>
            </a:r>
            <a:endParaRPr lang="en-US" sz="1400" dirty="0">
              <a:solidFill>
                <a:schemeClr val="tx1"/>
              </a:solidFill>
              <a:latin typeface="Arial" pitchFamily="34" charset="0"/>
              <a:cs typeface="Arial" pitchFamily="34" charset="0"/>
            </a:endParaRPr>
          </a:p>
          <a:p>
            <a:pPr marL="285750" lvl="0" indent="-285750">
              <a:buFont typeface="Arial" pitchFamily="34" charset="0"/>
              <a:buChar char="•"/>
            </a:pPr>
            <a:r>
              <a:rPr lang="ru-RU" sz="1400" b="1" dirty="0">
                <a:solidFill>
                  <a:schemeClr val="bg1"/>
                </a:solidFill>
                <a:latin typeface="Arial" pitchFamily="34" charset="0"/>
                <a:cs typeface="Arial" pitchFamily="34" charset="0"/>
              </a:rPr>
              <a:t>Создание возможности постоянного развития (обучающихся сообществ) </a:t>
            </a:r>
            <a:r>
              <a:rPr lang="ru-RU" sz="1400" b="1" dirty="0">
                <a:solidFill>
                  <a:schemeClr val="tx1"/>
                </a:solidFill>
                <a:latin typeface="Arial" pitchFamily="34" charset="0"/>
                <a:cs typeface="Arial" pitchFamily="34" charset="0"/>
              </a:rPr>
              <a:t>– внутри команды, внутри  учреждения, профессионального общества система самообучения, обучения коллегами</a:t>
            </a:r>
            <a:endParaRPr lang="en-US" sz="1400" dirty="0">
              <a:solidFill>
                <a:schemeClr val="tx1"/>
              </a:solidFill>
              <a:latin typeface="Arial" pitchFamily="34" charset="0"/>
              <a:cs typeface="Arial" pitchFamily="34" charset="0"/>
            </a:endParaRPr>
          </a:p>
        </p:txBody>
      </p:sp>
      <p:cxnSp>
        <p:nvCxnSpPr>
          <p:cNvPr id="15" name="Straight Arrow Connector 14"/>
          <p:cNvCxnSpPr/>
          <p:nvPr/>
        </p:nvCxnSpPr>
        <p:spPr>
          <a:xfrm>
            <a:off x="661316" y="3319780"/>
            <a:ext cx="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2627784" y="3365376"/>
            <a:ext cx="0" cy="4878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580112" y="3294902"/>
            <a:ext cx="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a:off x="8028384" y="3294902"/>
            <a:ext cx="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a:xfrm>
            <a:off x="4499992" y="3318542"/>
            <a:ext cx="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a:xfrm>
            <a:off x="609600" y="3294902"/>
            <a:ext cx="7620000"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3679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7028" y="274638"/>
            <a:ext cx="8229600" cy="715962"/>
          </a:xfrm>
        </p:spPr>
        <p:txBody>
          <a:bodyPr>
            <a:normAutofit fontScale="90000"/>
          </a:bodyPr>
          <a:lstStyle/>
          <a:p>
            <a:r>
              <a:rPr lang="ru-RU" dirty="0"/>
              <a:t>	</a:t>
            </a:r>
            <a:br>
              <a:rPr lang="ru-RU" dirty="0"/>
            </a:br>
            <a:endParaRPr lang="ru-RU" dirty="0"/>
          </a:p>
        </p:txBody>
      </p:sp>
      <p:sp>
        <p:nvSpPr>
          <p:cNvPr id="3" name="Объект 2"/>
          <p:cNvSpPr>
            <a:spLocks noGrp="1"/>
          </p:cNvSpPr>
          <p:nvPr>
            <p:ph idx="1"/>
          </p:nvPr>
        </p:nvSpPr>
        <p:spPr>
          <a:xfrm>
            <a:off x="457320" y="1600200"/>
            <a:ext cx="8229600" cy="4853782"/>
          </a:xfrm>
          <a:ln>
            <a:solidFill>
              <a:schemeClr val="accent1"/>
            </a:solidFill>
          </a:ln>
        </p:spPr>
        <p:txBody>
          <a:bodyPr>
            <a:normAutofit fontScale="92500" lnSpcReduction="10000"/>
          </a:bodyPr>
          <a:lstStyle/>
          <a:p>
            <a:pPr marL="0" indent="0">
              <a:buNone/>
            </a:pPr>
            <a:r>
              <a:rPr lang="ru-RU" sz="2400" dirty="0">
                <a:latin typeface="Arial" panose="020B0604020202020204" pitchFamily="34" charset="0"/>
                <a:cs typeface="Arial" panose="020B0604020202020204" pitchFamily="34" charset="0"/>
              </a:rPr>
              <a:t>1</a:t>
            </a:r>
            <a:r>
              <a:rPr lang="ru-RU" sz="2000" dirty="0">
                <a:latin typeface="Arial" panose="020B0604020202020204" pitchFamily="34" charset="0"/>
                <a:cs typeface="Arial" panose="020B0604020202020204" pitchFamily="34" charset="0"/>
              </a:rPr>
              <a:t>. Принцип работы участка ВОП  совместно с патронажной медсестерой,  социальным работником и  психологом;</a:t>
            </a:r>
          </a:p>
          <a:p>
            <a:pPr marL="0" indent="0">
              <a:buNone/>
            </a:pPr>
            <a:r>
              <a:rPr lang="ru-RU" sz="2000" dirty="0">
                <a:latin typeface="Arial" panose="020B0604020202020204" pitchFamily="34" charset="0"/>
                <a:cs typeface="Arial" panose="020B0604020202020204" pitchFamily="34" charset="0"/>
              </a:rPr>
              <a:t>2. Наличие трех участковых медицинских сестер, одна из которой полностью переводится на домашние посещения (дородовый патронаж беременной женщины, новорожденного и детей до 5 лет);</a:t>
            </a:r>
          </a:p>
          <a:p>
            <a:pPr marL="0" indent="0">
              <a:buNone/>
            </a:pPr>
            <a:r>
              <a:rPr lang="ru-RU" sz="2000" dirty="0">
                <a:latin typeface="Arial" panose="020B0604020202020204" pitchFamily="34" charset="0"/>
                <a:cs typeface="Arial" panose="020B0604020202020204" pitchFamily="34" charset="0"/>
              </a:rPr>
              <a:t>3. Достаточное время  для эффективной работы с семьями (  6-8 качественных визитов);</a:t>
            </a:r>
          </a:p>
          <a:p>
            <a:pPr marL="0" indent="0">
              <a:buNone/>
            </a:pPr>
            <a:r>
              <a:rPr lang="ru-RU" sz="2000" dirty="0">
                <a:latin typeface="Arial" panose="020B0604020202020204" pitchFamily="34" charset="0"/>
                <a:cs typeface="Arial" panose="020B0604020202020204" pitchFamily="34" charset="0"/>
              </a:rPr>
              <a:t>4. Патронажные работники должны быть хорошо подготовленными, обладать достаточными знаниями и навыками для предоставления необходимых услуг;</a:t>
            </a:r>
          </a:p>
          <a:p>
            <a:pPr marL="0" indent="0">
              <a:buNone/>
            </a:pPr>
            <a:r>
              <a:rPr lang="ru-RU" sz="2000" dirty="0">
                <a:latin typeface="Arial" panose="020B0604020202020204" pitchFamily="34" charset="0"/>
                <a:cs typeface="Arial" panose="020B0604020202020204" pitchFamily="34" charset="0"/>
              </a:rPr>
              <a:t>5. Руководство области должно обеспечить эффективное функционирование ресурсных тренинговых центров (ИВБДВ центры)  для проведения планомерной подготовки патронажных сестер по новой программе; </a:t>
            </a:r>
          </a:p>
          <a:p>
            <a:pPr marL="0" indent="0">
              <a:buNone/>
            </a:pPr>
            <a:endParaRPr lang="ru-RU" sz="2000" dirty="0">
              <a:latin typeface="Arial" panose="020B0604020202020204" pitchFamily="34" charset="0"/>
              <a:cs typeface="Arial" panose="020B0604020202020204" pitchFamily="34" charset="0"/>
            </a:endParaRPr>
          </a:p>
          <a:p>
            <a:pPr marL="0" indent="0">
              <a:buNone/>
            </a:pPr>
            <a:r>
              <a:rPr lang="ru-RU" sz="1200" b="1" i="1" dirty="0">
                <a:latin typeface="Arial" panose="020B0604020202020204" pitchFamily="34" charset="0"/>
                <a:cs typeface="Arial" panose="020B0604020202020204" pitchFamily="34" charset="0"/>
              </a:rPr>
              <a:t>(Б.Н.Бабаева, Н.Г. Ким , Д.Г. Есимова,-2018, Астана,- Метод. Рекомендации, часть 1,«Универсальная прогрессивная модель патронажного обслуживания беременных женщин и детей раннего возраста на уровне ПМСП»,- </a:t>
            </a:r>
            <a:r>
              <a:rPr lang="ru-RU" sz="1200" b="1" i="1" dirty="0" err="1">
                <a:latin typeface="Arial" panose="020B0604020202020204" pitchFamily="34" charset="0"/>
                <a:cs typeface="Arial" panose="020B0604020202020204" pitchFamily="34" charset="0"/>
              </a:rPr>
              <a:t>стр</a:t>
            </a:r>
            <a:r>
              <a:rPr lang="ru-RU" sz="1200" b="1" i="1" dirty="0">
                <a:latin typeface="Arial" panose="020B0604020202020204" pitchFamily="34" charset="0"/>
                <a:cs typeface="Arial" panose="020B0604020202020204" pitchFamily="34" charset="0"/>
              </a:rPr>
              <a:t> 9-12;)</a:t>
            </a:r>
          </a:p>
          <a:p>
            <a:pPr marL="0" indent="0">
              <a:buNone/>
            </a:pPr>
            <a:endParaRPr lang="ru-RU" sz="2000" dirty="0">
              <a:latin typeface="Arial" panose="020B0604020202020204" pitchFamily="34" charset="0"/>
              <a:cs typeface="Arial" panose="020B0604020202020204" pitchFamily="34" charset="0"/>
            </a:endParaRPr>
          </a:p>
        </p:txBody>
      </p:sp>
      <p:sp>
        <p:nvSpPr>
          <p:cNvPr id="4" name="Title 1"/>
          <p:cNvSpPr txBox="1">
            <a:spLocks/>
          </p:cNvSpPr>
          <p:nvPr/>
        </p:nvSpPr>
        <p:spPr>
          <a:xfrm>
            <a:off x="304800" y="220393"/>
            <a:ext cx="8229720" cy="986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br>
              <a:rPr lang="en-US" sz="2800" b="1" dirty="0">
                <a:latin typeface="Myriad Pro Light"/>
              </a:rPr>
            </a:br>
            <a:r>
              <a:rPr lang="ru-RU" sz="3600" dirty="0">
                <a:solidFill>
                  <a:srgbClr val="0099FF"/>
                </a:solidFill>
                <a:latin typeface="Arial" pitchFamily="34" charset="0"/>
                <a:cs typeface="Arial" pitchFamily="34" charset="0"/>
              </a:rPr>
              <a:t>Обязательные предпосылки для внедрения новой модели </a:t>
            </a:r>
            <a:endParaRPr lang="en-US" sz="3600" dirty="0">
              <a:solidFill>
                <a:srgbClr val="0099FF"/>
              </a:solidFill>
              <a:latin typeface="Arial" pitchFamily="34" charset="0"/>
              <a:cs typeface="Arial" pitchFamily="34" charset="0"/>
            </a:endParaRPr>
          </a:p>
        </p:txBody>
      </p:sp>
    </p:spTree>
    <p:extLst>
      <p:ext uri="{BB962C8B-B14F-4D97-AF65-F5344CB8AC3E}">
        <p14:creationId xmlns:p14="http://schemas.microsoft.com/office/powerpoint/2010/main" val="187776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42984"/>
            <a:ext cx="8229600" cy="5364179"/>
          </a:xfrm>
        </p:spPr>
        <p:txBody>
          <a:bodyPr>
            <a:normAutofit fontScale="92500" lnSpcReduction="10000"/>
          </a:bodyPr>
          <a:lstStyle/>
          <a:p>
            <a:pPr marL="0" indent="0" algn="just">
              <a:buNone/>
            </a:pPr>
            <a:r>
              <a:rPr lang="ru-RU" sz="2000" dirty="0">
                <a:latin typeface="Arial" panose="020B0604020202020204" pitchFamily="34" charset="0"/>
                <a:cs typeface="Arial" panose="020B0604020202020204" pitchFamily="34" charset="0"/>
              </a:rPr>
              <a:t>6. Первичное обучение проводится сертифицированными тренерами, с отрывом от производства, на базе центров ИВБДВ или учреждениях последипломного образования, с соблюдением рекомендуемой методики обучения;</a:t>
            </a:r>
          </a:p>
          <a:p>
            <a:pPr marL="0" indent="0" algn="just">
              <a:buNone/>
            </a:pPr>
            <a:r>
              <a:rPr lang="ru-RU" sz="2000" dirty="0">
                <a:latin typeface="Arial" panose="020B0604020202020204" pitchFamily="34" charset="0"/>
                <a:cs typeface="Arial" panose="020B0604020202020204" pitchFamily="34" charset="0"/>
              </a:rPr>
              <a:t>7. Знание и практические навыки ИВБДВ являются непременным условием для работы патронажной сестры, ИВБДВ - один из 16 модулей, включенных в базовую подготовку патронажных сестер;</a:t>
            </a:r>
          </a:p>
          <a:p>
            <a:pPr marL="0" indent="0" algn="just">
              <a:buNone/>
            </a:pPr>
            <a:r>
              <a:rPr lang="ru-RU" sz="2000" dirty="0">
                <a:latin typeface="Arial" panose="020B0604020202020204" pitchFamily="34" charset="0"/>
                <a:cs typeface="Arial" panose="020B0604020202020204" pitchFamily="34" charset="0"/>
              </a:rPr>
              <a:t>8. Координатор и тренеры ресурсного центра должны регулярно проводить поддерживающие кураторские визиты к обученным работникам для закрепления практических навыков, анализа возникающих проблем и их решения;</a:t>
            </a:r>
          </a:p>
          <a:p>
            <a:pPr marL="0" indent="0" algn="just">
              <a:buNone/>
            </a:pPr>
            <a:r>
              <a:rPr lang="ru-RU" sz="2000" dirty="0">
                <a:latin typeface="Arial" panose="020B0604020202020204" pitchFamily="34" charset="0"/>
                <a:cs typeface="Arial" panose="020B0604020202020204" pitchFamily="34" charset="0"/>
              </a:rPr>
              <a:t>9. Отдельный кабинет для патронажных сестер, где они могут проводить занятия, обсуждать случаи, хранить документацию и раздаточный материал. Помещение должно иметь проектор, компьютер, учебную доску, шкаф, закрывающийся на ключ (для хранения конфиденциальной документации).</a:t>
            </a:r>
          </a:p>
          <a:p>
            <a:pPr marL="0" indent="0">
              <a:buNone/>
            </a:pPr>
            <a:r>
              <a:rPr lang="ru-RU" sz="2000" b="1" i="1" u="sng" dirty="0">
                <a:latin typeface="Arial" panose="020B0604020202020204" pitchFamily="34" charset="0"/>
                <a:cs typeface="Arial" panose="020B0604020202020204" pitchFamily="34" charset="0"/>
              </a:rPr>
              <a:t>//(</a:t>
            </a:r>
            <a:r>
              <a:rPr lang="ru-RU" sz="1300" b="1" i="1" u="sng" dirty="0">
                <a:latin typeface="Arial" panose="020B0604020202020204" pitchFamily="34" charset="0"/>
                <a:cs typeface="Arial" panose="020B0604020202020204" pitchFamily="34" charset="0"/>
              </a:rPr>
              <a:t>Б.Н.Бабаева, Н.Г. Ким , Д.Г. Есимова,-2018, Астана,- Метод. Рекомендации, часть 1,«Универсальная прогрессивная модель патронажного обслуживания беременных женщин и детей раннего возраста на уровне ПМСП»,- </a:t>
            </a:r>
            <a:r>
              <a:rPr lang="ru-RU" sz="1300" b="1" i="1" u="sng" dirty="0" err="1">
                <a:latin typeface="Arial" panose="020B0604020202020204" pitchFamily="34" charset="0"/>
                <a:cs typeface="Arial" panose="020B0604020202020204" pitchFamily="34" charset="0"/>
              </a:rPr>
              <a:t>стр</a:t>
            </a:r>
            <a:r>
              <a:rPr lang="ru-RU" sz="1300" b="1" i="1" u="sng" dirty="0">
                <a:latin typeface="Arial" panose="020B0604020202020204" pitchFamily="34" charset="0"/>
                <a:cs typeface="Arial" panose="020B0604020202020204" pitchFamily="34" charset="0"/>
              </a:rPr>
              <a:t> 9-12;)</a:t>
            </a:r>
          </a:p>
          <a:p>
            <a:pPr marL="0" indent="0">
              <a:buNone/>
            </a:pPr>
            <a:endParaRPr lang="ru-RU" sz="2000" dirty="0">
              <a:latin typeface="Arial" panose="020B0604020202020204" pitchFamily="34" charset="0"/>
              <a:cs typeface="Arial" panose="020B0604020202020204" pitchFamily="34" charset="0"/>
            </a:endParaRPr>
          </a:p>
          <a:p>
            <a:pPr marL="0" indent="0">
              <a:buNone/>
            </a:pPr>
            <a:endParaRPr lang="ru-RU" sz="2000" dirty="0">
              <a:latin typeface="Arial" panose="020B0604020202020204" pitchFamily="34" charset="0"/>
              <a:cs typeface="Arial" panose="020B0604020202020204" pitchFamily="34" charset="0"/>
            </a:endParaRPr>
          </a:p>
        </p:txBody>
      </p:sp>
      <p:sp>
        <p:nvSpPr>
          <p:cNvPr id="2" name="Rectangle 1"/>
          <p:cNvSpPr/>
          <p:nvPr/>
        </p:nvSpPr>
        <p:spPr>
          <a:xfrm>
            <a:off x="457200" y="2200"/>
            <a:ext cx="8363272" cy="1200329"/>
          </a:xfrm>
          <a:prstGeom prst="rect">
            <a:avLst/>
          </a:prstGeom>
        </p:spPr>
        <p:txBody>
          <a:bodyPr wrap="square">
            <a:spAutoFit/>
          </a:bodyPr>
          <a:lstStyle/>
          <a:p>
            <a:r>
              <a:rPr lang="ru-RU" sz="3600" dirty="0">
                <a:solidFill>
                  <a:srgbClr val="0099FF"/>
                </a:solidFill>
                <a:latin typeface="Arial" pitchFamily="34" charset="0"/>
                <a:cs typeface="Arial" pitchFamily="34" charset="0"/>
              </a:rPr>
              <a:t>Обязательные предпосылки для внедрения новой модели </a:t>
            </a:r>
            <a:endParaRPr lang="en-US" dirty="0"/>
          </a:p>
        </p:txBody>
      </p:sp>
    </p:spTree>
    <p:extLst>
      <p:ext uri="{BB962C8B-B14F-4D97-AF65-F5344CB8AC3E}">
        <p14:creationId xmlns:p14="http://schemas.microsoft.com/office/powerpoint/2010/main" val="208319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3" y="1365844"/>
            <a:ext cx="8991599" cy="5715000"/>
          </a:xfrm>
        </p:spPr>
        <p:txBody>
          <a:bodyPr>
            <a:noAutofit/>
          </a:bodyPr>
          <a:lstStyle/>
          <a:p>
            <a:pPr marL="0" indent="0">
              <a:buNone/>
            </a:pPr>
            <a:r>
              <a:rPr lang="ru-RU" sz="2000" dirty="0">
                <a:latin typeface="Arial" panose="020B0604020202020204" pitchFamily="34" charset="0"/>
                <a:cs typeface="Arial" panose="020B0604020202020204" pitchFamily="34" charset="0"/>
              </a:rPr>
              <a:t>10. Патронажные работники должны быть обеспечены инвентарем для посещений и материалами для родителей:</a:t>
            </a:r>
          </a:p>
          <a:p>
            <a:pPr marL="0" indent="0">
              <a:buNone/>
            </a:pPr>
            <a:endParaRPr lang="ru-RU" sz="2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ru-RU" sz="2000" dirty="0">
                <a:latin typeface="Arial" panose="020B0604020202020204" pitchFamily="34" charset="0"/>
                <a:cs typeface="Arial" panose="020B0604020202020204" pitchFamily="34" charset="0"/>
              </a:rPr>
              <a:t>Переносной ростомер и весы, см-лента, 2 вида термометра -для измерения температуры тела и температуры комнаты, тонометр, планшет или смартфон с мобильным приложением, дезинфектант для обработки рук, минимальный набор для оказания первой помощи;</a:t>
            </a:r>
          </a:p>
          <a:p>
            <a:pPr>
              <a:buFont typeface="Courier New" panose="02070309020205020404" pitchFamily="49" charset="0"/>
              <a:buChar char="o"/>
            </a:pPr>
            <a:r>
              <a:rPr lang="ru-RU" sz="2000" dirty="0">
                <a:latin typeface="Arial" panose="020B0604020202020204" pitchFamily="34" charset="0"/>
                <a:cs typeface="Arial" panose="020B0604020202020204" pitchFamily="34" charset="0"/>
              </a:rPr>
              <a:t>Буклет схем ИВБДВ и Буклет информационных схем, схему оповещения в экстренных ситуациях), раздаточный материал для семьи (брошюры, памятки и др) по предполагаемой теме консультирования. </a:t>
            </a:r>
          </a:p>
          <a:p>
            <a:pPr>
              <a:buFont typeface="Courier New" panose="02070309020205020404" pitchFamily="49" charset="0"/>
              <a:buChar char="o"/>
            </a:pPr>
            <a:endParaRPr lang="ru-RU" sz="2000" dirty="0">
              <a:latin typeface="Arial" panose="020B0604020202020204" pitchFamily="34" charset="0"/>
              <a:cs typeface="Arial" panose="020B0604020202020204" pitchFamily="34" charset="0"/>
            </a:endParaRPr>
          </a:p>
          <a:p>
            <a:pPr>
              <a:buNone/>
            </a:pPr>
            <a:r>
              <a:rPr lang="ru-RU" sz="1200" b="1" i="1" u="sng" dirty="0">
                <a:latin typeface="Arial" panose="020B0604020202020204" pitchFamily="34" charset="0"/>
                <a:cs typeface="Arial" panose="020B0604020202020204" pitchFamily="34" charset="0"/>
              </a:rPr>
              <a:t> //(Б.Н.Бабаева, Н.Г. Ким , Д.Г. Есимова,-2018, Астана,- Метод. Рекомендации, часть 1,«Универсальная прогрессивная модель патронажного обслуживания беременных женщин и детей раннего возраста на уровне ПМСП»,- </a:t>
            </a:r>
            <a:r>
              <a:rPr lang="ru-RU" sz="1200" b="1" i="1" u="sng" dirty="0" err="1">
                <a:latin typeface="Arial" panose="020B0604020202020204" pitchFamily="34" charset="0"/>
                <a:cs typeface="Arial" panose="020B0604020202020204" pitchFamily="34" charset="0"/>
              </a:rPr>
              <a:t>стр</a:t>
            </a:r>
            <a:r>
              <a:rPr lang="ru-RU" sz="1200" b="1" i="1" u="sng" dirty="0">
                <a:latin typeface="Arial" panose="020B0604020202020204" pitchFamily="34" charset="0"/>
                <a:cs typeface="Arial" panose="020B0604020202020204" pitchFamily="34" charset="0"/>
              </a:rPr>
              <a:t> 9-12;)</a:t>
            </a:r>
          </a:p>
          <a:p>
            <a:pPr>
              <a:buNone/>
            </a:pPr>
            <a:endParaRPr lang="ru-RU"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7566" y="-152400"/>
            <a:ext cx="8413209" cy="1536325"/>
          </a:xfrm>
          <a:prstGeom prst="rect">
            <a:avLst/>
          </a:prstGeom>
        </p:spPr>
      </p:pic>
    </p:spTree>
    <p:extLst>
      <p:ext uri="{BB962C8B-B14F-4D97-AF65-F5344CB8AC3E}">
        <p14:creationId xmlns:p14="http://schemas.microsoft.com/office/powerpoint/2010/main" val="107089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7225" y="152400"/>
            <a:ext cx="8229600" cy="914400"/>
          </a:xfrm>
        </p:spPr>
        <p:txBody>
          <a:bodyPr>
            <a:noAutofit/>
          </a:bodyPr>
          <a:lstStyle/>
          <a:p>
            <a:pPr algn="l"/>
            <a:r>
              <a:rPr lang="ru-RU" sz="3200" dirty="0">
                <a:solidFill>
                  <a:srgbClr val="0099FF"/>
                </a:solidFill>
                <a:latin typeface="Arial" panose="020B0604020202020204" pitchFamily="34" charset="0"/>
                <a:cs typeface="Arial" panose="020B0604020202020204" pitchFamily="34" charset="0"/>
              </a:rPr>
              <a:t>Факторы, препятствующие эффективному внедрению новой модели</a:t>
            </a:r>
          </a:p>
        </p:txBody>
      </p:sp>
      <p:sp>
        <p:nvSpPr>
          <p:cNvPr id="3" name="Объект 2"/>
          <p:cNvSpPr>
            <a:spLocks noGrp="1"/>
          </p:cNvSpPr>
          <p:nvPr>
            <p:ph idx="1"/>
          </p:nvPr>
        </p:nvSpPr>
        <p:spPr>
          <a:xfrm>
            <a:off x="457200" y="1066800"/>
            <a:ext cx="8229600" cy="5059363"/>
          </a:xfrm>
        </p:spPr>
        <p:txBody>
          <a:bodyPr>
            <a:normAutofit lnSpcReduction="10000"/>
          </a:bodyPr>
          <a:lstStyle/>
          <a:p>
            <a:pPr marL="457200" indent="-457200" algn="just">
              <a:buFont typeface="+mj-lt"/>
              <a:buAutoNum type="arabicPeriod"/>
            </a:pPr>
            <a:r>
              <a:rPr lang="ru-RU" sz="2400" dirty="0">
                <a:latin typeface="Arial" panose="020B0604020202020204" pitchFamily="34" charset="0"/>
                <a:cs typeface="Arial" panose="020B0604020202020204" pitchFamily="34" charset="0"/>
              </a:rPr>
              <a:t>Слабые знания и навыки медицинских сестер по базовым вопросам (интегрированное ведение болезней детского возраста, грудное вскармливание, правильное введение прикорма, оценка состояния новорожденного ребенка, определение опасных признаков и состояний, требующих немедленной госпитализации у больных детей) </a:t>
            </a:r>
          </a:p>
          <a:p>
            <a:pPr marL="457200" indent="-457200" algn="just">
              <a:buFont typeface="+mj-lt"/>
              <a:buAutoNum type="arabicPeriod"/>
            </a:pPr>
            <a:r>
              <a:rPr lang="ru-RU" sz="2400" dirty="0">
                <a:latin typeface="Arial" panose="020B0604020202020204" pitchFamily="34" charset="0"/>
                <a:cs typeface="Arial" panose="020B0604020202020204" pitchFamily="34" charset="0"/>
              </a:rPr>
              <a:t>Слабые коммуникативные навыки патронажной сестры.</a:t>
            </a:r>
          </a:p>
          <a:p>
            <a:pPr marL="457200" indent="-457200" algn="just">
              <a:buFont typeface="+mj-lt"/>
              <a:buAutoNum type="arabicPeriod"/>
            </a:pPr>
            <a:r>
              <a:rPr lang="ru-RU" sz="2400" dirty="0">
                <a:latin typeface="Arial" panose="020B0604020202020204" pitchFamily="34" charset="0"/>
                <a:cs typeface="Arial" panose="020B0604020202020204" pitchFamily="34" charset="0"/>
              </a:rPr>
              <a:t>Эмоциональное выгорание сотрудников</a:t>
            </a:r>
          </a:p>
          <a:p>
            <a:pPr marL="457200" indent="-457200" algn="just">
              <a:buFont typeface="+mj-lt"/>
              <a:buAutoNum type="arabicPeriod"/>
            </a:pPr>
            <a:r>
              <a:rPr lang="ru-RU" sz="2400" dirty="0">
                <a:latin typeface="Arial" panose="020B0604020202020204" pitchFamily="34" charset="0"/>
                <a:cs typeface="Arial" panose="020B0604020202020204" pitchFamily="34" charset="0"/>
              </a:rPr>
              <a:t>Отсутствие поддержки руководства учреждения.</a:t>
            </a:r>
          </a:p>
          <a:p>
            <a:pPr marL="457200" indent="-457200" algn="just">
              <a:buNone/>
            </a:pPr>
            <a:r>
              <a:rPr lang="ru-RU" sz="2400" b="1" i="1" dirty="0">
                <a:latin typeface="Arial" panose="020B0604020202020204" pitchFamily="34" charset="0"/>
                <a:cs typeface="Arial" panose="020B0604020202020204" pitchFamily="34" charset="0"/>
              </a:rPr>
              <a:t> </a:t>
            </a:r>
            <a:r>
              <a:rPr lang="ru-RU" sz="1300" b="1" i="1" u="sng" dirty="0">
                <a:latin typeface="Arial" panose="020B0604020202020204" pitchFamily="34" charset="0"/>
                <a:cs typeface="Arial" panose="020B0604020202020204" pitchFamily="34" charset="0"/>
              </a:rPr>
              <a:t>//(Б.Н.Бабаева, Н.Г. Ким , Д.Г. Есимова,-2018, Астана,- Метод. Рекомендации, часть 1,«Универсальная прогрессивная модель патронажного обслуживания беременных женщин и детей раннего возраста на уровне ПМСП»,- </a:t>
            </a:r>
            <a:r>
              <a:rPr lang="ru-RU" sz="1300" b="1" i="1" u="sng" dirty="0" err="1">
                <a:latin typeface="Arial" panose="020B0604020202020204" pitchFamily="34" charset="0"/>
                <a:cs typeface="Arial" panose="020B0604020202020204" pitchFamily="34" charset="0"/>
              </a:rPr>
              <a:t>стр</a:t>
            </a:r>
            <a:r>
              <a:rPr lang="ru-RU" sz="1300" b="1" i="1" u="sng" dirty="0">
                <a:latin typeface="Arial" panose="020B0604020202020204" pitchFamily="34" charset="0"/>
                <a:cs typeface="Arial" panose="020B0604020202020204" pitchFamily="34" charset="0"/>
              </a:rPr>
              <a:t> 9-12;)</a:t>
            </a:r>
            <a:r>
              <a:rPr lang="ru-RU" sz="1300" u="sng" dirty="0">
                <a:latin typeface="Arial" panose="020B0604020202020204" pitchFamily="34" charset="0"/>
                <a:cs typeface="Arial" panose="020B0604020202020204" pitchFamily="34" charset="0"/>
              </a:rPr>
              <a:t> </a:t>
            </a:r>
          </a:p>
          <a:p>
            <a:pPr marL="0" indent="0" algn="just">
              <a:buNone/>
            </a:pP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98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5488" y="2133600"/>
            <a:ext cx="8211312" cy="4191000"/>
          </a:xfrm>
        </p:spPr>
        <p:txBody>
          <a:bodyPr>
            <a:normAutofit/>
          </a:bodyPr>
          <a:lstStyle/>
          <a:p>
            <a:pPr>
              <a:lnSpc>
                <a:spcPct val="200000"/>
              </a:lnSpc>
              <a:spcBef>
                <a:spcPts val="0"/>
              </a:spcBef>
            </a:pPr>
            <a:r>
              <a:rPr lang="ru-RU" sz="2000" dirty="0">
                <a:latin typeface="Arial" panose="020B0604020202020204" pitchFamily="34" charset="0"/>
                <a:cs typeface="Arial" panose="020B0604020202020204" pitchFamily="34" charset="0"/>
              </a:rPr>
              <a:t>Направленность патронажа на медицинские проблемы;</a:t>
            </a:r>
          </a:p>
          <a:p>
            <a:pPr>
              <a:lnSpc>
                <a:spcPct val="110000"/>
              </a:lnSpc>
              <a:spcBef>
                <a:spcPts val="0"/>
              </a:spcBef>
            </a:pPr>
            <a:r>
              <a:rPr lang="ru-RU" sz="2000" dirty="0">
                <a:latin typeface="Arial" panose="020B0604020202020204" pitchFamily="34" charset="0"/>
                <a:cs typeface="Arial" panose="020B0604020202020204" pitchFamily="34" charset="0"/>
              </a:rPr>
              <a:t>Отсутствие навыков медсестер по выявлению социальных рисков и нужд;</a:t>
            </a:r>
          </a:p>
          <a:p>
            <a:pPr>
              <a:lnSpc>
                <a:spcPct val="200000"/>
              </a:lnSpc>
              <a:spcBef>
                <a:spcPts val="0"/>
              </a:spcBef>
            </a:pPr>
            <a:r>
              <a:rPr lang="ru-RU" sz="2000" dirty="0">
                <a:latin typeface="Arial" panose="020B0604020202020204" pitchFamily="34" charset="0"/>
                <a:cs typeface="Arial" panose="020B0604020202020204" pitchFamily="34" charset="0"/>
              </a:rPr>
              <a:t>Не учитываются индивидуальные особенности ребенка и семьи;</a:t>
            </a:r>
          </a:p>
          <a:p>
            <a:pPr>
              <a:lnSpc>
                <a:spcPct val="200000"/>
              </a:lnSpc>
              <a:spcBef>
                <a:spcPts val="0"/>
              </a:spcBef>
            </a:pPr>
            <a:r>
              <a:rPr lang="ru-RU" sz="2000" dirty="0">
                <a:latin typeface="Arial" panose="020B0604020202020204" pitchFamily="34" charset="0"/>
                <a:cs typeface="Arial" panose="020B0604020202020204" pitchFamily="34" charset="0"/>
              </a:rPr>
              <a:t>Краткость посещений;</a:t>
            </a:r>
          </a:p>
          <a:p>
            <a:pPr>
              <a:lnSpc>
                <a:spcPct val="200000"/>
              </a:lnSpc>
              <a:spcBef>
                <a:spcPts val="0"/>
              </a:spcBef>
            </a:pPr>
            <a:r>
              <a:rPr lang="ru-RU" sz="2000" dirty="0">
                <a:latin typeface="Arial" panose="020B0604020202020204" pitchFamily="34" charset="0"/>
                <a:cs typeface="Arial" panose="020B0604020202020204" pitchFamily="34" charset="0"/>
              </a:rPr>
              <a:t>Недостаточное  доверие семьи к  патронажной сестре;</a:t>
            </a:r>
          </a:p>
          <a:p>
            <a:pPr>
              <a:lnSpc>
                <a:spcPct val="200000"/>
              </a:lnSpc>
              <a:spcBef>
                <a:spcPts val="0"/>
              </a:spcBef>
            </a:pPr>
            <a:r>
              <a:rPr lang="ru-RU" sz="2000" dirty="0">
                <a:latin typeface="Arial" panose="020B0604020202020204" pitchFamily="34" charset="0"/>
                <a:cs typeface="Arial" panose="020B0604020202020204" pitchFamily="34" charset="0"/>
              </a:rPr>
              <a:t>Не развиты навыки коммуникации.</a:t>
            </a:r>
            <a:endParaRPr lang="ru-RU" altLang="ru-RU" sz="20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A2F909FC-0822-4A63-97E4-E39678DC7096}"/>
              </a:ext>
            </a:extLst>
          </p:cNvPr>
          <p:cNvSpPr txBox="1">
            <a:spLocks/>
          </p:cNvSpPr>
          <p:nvPr/>
        </p:nvSpPr>
        <p:spPr>
          <a:xfrm>
            <a:off x="475488" y="274638"/>
            <a:ext cx="8229600" cy="857250"/>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ru-RU" dirty="0">
                <a:solidFill>
                  <a:srgbClr val="00B0F0"/>
                </a:solidFill>
                <a:latin typeface="Arial" charset="0"/>
                <a:ea typeface="Arial" charset="0"/>
                <a:cs typeface="Arial" charset="0"/>
              </a:rPr>
              <a:t>Почему возникла необходимость в  универсальной-прогрессивной модели? </a:t>
            </a:r>
            <a:endParaRPr lang="en-US"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29867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295400"/>
            <a:ext cx="8534400" cy="4830763"/>
          </a:xfrm>
        </p:spPr>
        <p:txBody>
          <a:bodyPr>
            <a:normAutofit fontScale="92500" lnSpcReduction="10000"/>
          </a:bodyPr>
          <a:lstStyle/>
          <a:p>
            <a:pPr marL="0" indent="0" algn="just">
              <a:buNone/>
            </a:pPr>
            <a:r>
              <a:rPr lang="ru-RU" sz="2400" dirty="0">
                <a:latin typeface="Arial" panose="020B0604020202020204" pitchFamily="34" charset="0"/>
                <a:cs typeface="Arial" panose="020B0604020202020204" pitchFamily="34" charset="0"/>
              </a:rPr>
              <a:t>5.    Отсутствие системы непрерывного        </a:t>
            </a:r>
          </a:p>
          <a:p>
            <a:pPr marL="0" indent="0" algn="just">
              <a:buNone/>
            </a:pPr>
            <a:r>
              <a:rPr lang="ru-RU" sz="2400" dirty="0">
                <a:latin typeface="Arial" panose="020B0604020202020204" pitchFamily="34" charset="0"/>
                <a:cs typeface="Arial" panose="020B0604020202020204" pitchFamily="34" charset="0"/>
              </a:rPr>
              <a:t>       профессионального развития патронажных сестер</a:t>
            </a:r>
          </a:p>
          <a:p>
            <a:pPr marL="0" indent="0" algn="just">
              <a:buNone/>
            </a:pPr>
            <a:r>
              <a:rPr lang="ru-RU" sz="2400" dirty="0">
                <a:latin typeface="Arial" panose="020B0604020202020204" pitchFamily="34" charset="0"/>
                <a:cs typeface="Arial" panose="020B0604020202020204" pitchFamily="34" charset="0"/>
              </a:rPr>
              <a:t>6.    Отсутствие командной работы и слабый обмен  </a:t>
            </a:r>
          </a:p>
          <a:p>
            <a:pPr marL="0" indent="0" algn="just">
              <a:buNone/>
            </a:pPr>
            <a:r>
              <a:rPr lang="ru-RU" sz="2400" dirty="0">
                <a:latin typeface="Arial" panose="020B0604020202020204" pitchFamily="34" charset="0"/>
                <a:cs typeface="Arial" panose="020B0604020202020204" pitchFamily="34" charset="0"/>
              </a:rPr>
              <a:t>       информацией о семьях между патронажной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       медсестрой и ВОП;</a:t>
            </a:r>
          </a:p>
          <a:p>
            <a:pPr marL="0" indent="0" algn="just">
              <a:buNone/>
            </a:pPr>
            <a:r>
              <a:rPr lang="ru-RU" sz="2400" dirty="0">
                <a:latin typeface="Arial" panose="020B0604020202020204" pitchFamily="34" charset="0"/>
                <a:cs typeface="Arial" panose="020B0604020202020204" pitchFamily="34" charset="0"/>
              </a:rPr>
              <a:t>7.   Отсутствие системы внутренней и внешней  </a:t>
            </a:r>
          </a:p>
          <a:p>
            <a:pPr marL="0" indent="0" algn="just">
              <a:buNone/>
            </a:pP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супервизии</a:t>
            </a:r>
            <a:r>
              <a:rPr lang="ru-RU" sz="2400" dirty="0">
                <a:latin typeface="Arial" panose="020B0604020202020204" pitchFamily="34" charset="0"/>
                <a:cs typeface="Arial" panose="020B0604020202020204" pitchFamily="34" charset="0"/>
              </a:rPr>
              <a:t>. </a:t>
            </a:r>
          </a:p>
          <a:p>
            <a:pPr marL="0" indent="0" algn="just">
              <a:buNone/>
            </a:pPr>
            <a:r>
              <a:rPr lang="ru-RU" sz="2400" dirty="0">
                <a:latin typeface="Arial" panose="020B0604020202020204" pitchFamily="34" charset="0"/>
                <a:cs typeface="Arial" panose="020B0604020202020204" pitchFamily="34" charset="0"/>
              </a:rPr>
              <a:t>8.   Отсутствие системы мониторинга качества услуг </a:t>
            </a:r>
          </a:p>
          <a:p>
            <a:pPr marL="0" indent="0" algn="just">
              <a:buNone/>
            </a:pPr>
            <a:r>
              <a:rPr lang="ru-RU" sz="2400" dirty="0">
                <a:latin typeface="Arial" panose="020B0604020202020204" pitchFamily="34" charset="0"/>
                <a:cs typeface="Arial" panose="020B0604020202020204" pitchFamily="34" charset="0"/>
              </a:rPr>
              <a:t>     патронажной службы;</a:t>
            </a:r>
          </a:p>
          <a:p>
            <a:pPr marL="0" indent="0" algn="just">
              <a:buNone/>
            </a:pPr>
            <a:r>
              <a:rPr lang="ru-RU" sz="2400" dirty="0">
                <a:latin typeface="Arial" panose="020B0604020202020204" pitchFamily="34" charset="0"/>
                <a:cs typeface="Arial" panose="020B0604020202020204" pitchFamily="34" charset="0"/>
              </a:rPr>
              <a:t>9. Неравномерное использование кадров и распределение обязанностей. </a:t>
            </a:r>
          </a:p>
          <a:p>
            <a:pPr marL="0" indent="0" algn="just">
              <a:buNone/>
            </a:pPr>
            <a:r>
              <a:rPr lang="ru-RU" sz="1300" b="1" i="1" u="sng" dirty="0">
                <a:latin typeface="Arial" panose="020B0604020202020204" pitchFamily="34" charset="0"/>
                <a:cs typeface="Arial" panose="020B0604020202020204" pitchFamily="34" charset="0"/>
              </a:rPr>
              <a:t>//(Б.Н.Бабаева, Н.Г. Ким , Д.Г. Есимова,-2018, Астана,- Метод. Рекомендации, часть 1,«Универсальная прогрессивная модель патронажного обслуживания беременных женщин и детей раннего возраста на уровне ПМСП»,- </a:t>
            </a:r>
            <a:r>
              <a:rPr lang="ru-RU" sz="1300" b="1" i="1" u="sng" dirty="0" err="1">
                <a:latin typeface="Arial" panose="020B0604020202020204" pitchFamily="34" charset="0"/>
                <a:cs typeface="Arial" panose="020B0604020202020204" pitchFamily="34" charset="0"/>
              </a:rPr>
              <a:t>стр</a:t>
            </a:r>
            <a:r>
              <a:rPr lang="ru-RU" sz="1300" b="1" i="1" u="sng" dirty="0">
                <a:latin typeface="Arial" panose="020B0604020202020204" pitchFamily="34" charset="0"/>
                <a:cs typeface="Arial" panose="020B0604020202020204" pitchFamily="34" charset="0"/>
              </a:rPr>
              <a:t> 9-12;)</a:t>
            </a:r>
            <a:r>
              <a:rPr lang="ru-RU" sz="1300" u="sng" dirty="0">
                <a:latin typeface="Arial" panose="020B0604020202020204" pitchFamily="34" charset="0"/>
                <a:cs typeface="Arial" panose="020B0604020202020204" pitchFamily="34" charset="0"/>
              </a:rPr>
              <a:t> </a:t>
            </a:r>
          </a:p>
          <a:p>
            <a:pPr marL="0" indent="0" algn="just">
              <a:buNone/>
            </a:pPr>
            <a:endParaRPr lang="ru-RU" sz="2400" dirty="0">
              <a:latin typeface="Arial" panose="020B0604020202020204" pitchFamily="34" charset="0"/>
              <a:cs typeface="Arial" panose="020B0604020202020204" pitchFamily="34" charset="0"/>
            </a:endParaRPr>
          </a:p>
          <a:p>
            <a:pPr marL="0" indent="0" algn="just">
              <a:buNone/>
            </a:pPr>
            <a:endParaRPr lang="ru-RU" sz="2400" dirty="0">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609600" y="228600"/>
            <a:ext cx="8229600" cy="914400"/>
          </a:xfrm>
        </p:spPr>
        <p:txBody>
          <a:bodyPr>
            <a:noAutofit/>
          </a:bodyPr>
          <a:lstStyle/>
          <a:p>
            <a:pPr algn="l"/>
            <a:r>
              <a:rPr lang="ru-RU" sz="3200" dirty="0">
                <a:solidFill>
                  <a:srgbClr val="0099FF"/>
                </a:solidFill>
                <a:latin typeface="Arial" panose="020B0604020202020204" pitchFamily="34" charset="0"/>
                <a:cs typeface="Arial" panose="020B0604020202020204" pitchFamily="34" charset="0"/>
              </a:rPr>
              <a:t>Факторы, препятствующие эффективному внедрению новой модели</a:t>
            </a:r>
          </a:p>
        </p:txBody>
      </p:sp>
    </p:spTree>
    <p:extLst>
      <p:ext uri="{BB962C8B-B14F-4D97-AF65-F5344CB8AC3E}">
        <p14:creationId xmlns:p14="http://schemas.microsoft.com/office/powerpoint/2010/main" val="282706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3600" dirty="0">
                <a:solidFill>
                  <a:srgbClr val="0099FF"/>
                </a:solidFill>
                <a:latin typeface="Arial" panose="020B0604020202020204" pitchFamily="34" charset="0"/>
                <a:cs typeface="Arial" panose="020B0604020202020204" pitchFamily="34" charset="0"/>
              </a:rPr>
              <a:t>Рекомендации по внедрению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84366301"/>
              </p:ext>
            </p:extLst>
          </p:nvPr>
        </p:nvGraphicFramePr>
        <p:xfrm>
          <a:off x="457200" y="1417638"/>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fld id="{CD23058F-1FE9-4B87-B77E-8CCE50CFE9EC}" type="slidenum">
              <a:rPr lang="en-US" smtClean="0"/>
              <a:pPr/>
              <a:t>21</a:t>
            </a:fld>
            <a:endParaRPr lang="en-US" dirty="0"/>
          </a:p>
        </p:txBody>
      </p:sp>
      <p:sp>
        <p:nvSpPr>
          <p:cNvPr id="6" name="Нижний колонтитул 5"/>
          <p:cNvSpPr>
            <a:spLocks noGrp="1"/>
          </p:cNvSpPr>
          <p:nvPr>
            <p:ph type="ftr" sz="quarter" idx="11"/>
          </p:nvPr>
        </p:nvSpPr>
        <p:spPr>
          <a:xfrm>
            <a:off x="2428860" y="6356350"/>
            <a:ext cx="5715040" cy="365125"/>
          </a:xfrm>
        </p:spPr>
        <p:txBody>
          <a:bodyPr/>
          <a:lstStyle/>
          <a:p>
            <a:r>
              <a:rPr lang="ru-RU" sz="1100" i="1" dirty="0">
                <a:latin typeface="Arial" panose="020B0604020202020204" pitchFamily="34" charset="0"/>
                <a:cs typeface="Arial" panose="020B0604020202020204" pitchFamily="34" charset="0"/>
              </a:rPr>
              <a:t>//(Б.Н.Бабаева, 2018, Астана,- Метод. Рекомендации, часть 1,«Универсальная прогрессивная модель патронажного обслуживания беременных женщин и детей раннего возраста на уровне ПМСП»,- </a:t>
            </a:r>
            <a:r>
              <a:rPr lang="ru-RU" sz="1100" i="1" dirty="0" err="1">
                <a:latin typeface="Arial" panose="020B0604020202020204" pitchFamily="34" charset="0"/>
                <a:cs typeface="Arial" panose="020B0604020202020204" pitchFamily="34" charset="0"/>
              </a:rPr>
              <a:t>стр</a:t>
            </a:r>
            <a:r>
              <a:rPr lang="ru-RU" sz="1100" i="1" dirty="0">
                <a:latin typeface="Arial" panose="020B0604020202020204" pitchFamily="34" charset="0"/>
                <a:cs typeface="Arial" panose="020B0604020202020204" pitchFamily="34" charset="0"/>
              </a:rPr>
              <a:t> 9-12;) </a:t>
            </a:r>
          </a:p>
          <a:p>
            <a:endParaRPr lang="en-US" dirty="0"/>
          </a:p>
        </p:txBody>
      </p:sp>
    </p:spTree>
    <p:extLst>
      <p:ext uri="{BB962C8B-B14F-4D97-AF65-F5344CB8AC3E}">
        <p14:creationId xmlns:p14="http://schemas.microsoft.com/office/powerpoint/2010/main" val="185367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6969587"/>
              </p:ext>
            </p:extLst>
          </p:nvPr>
        </p:nvGraphicFramePr>
        <p:xfrm>
          <a:off x="457200" y="1484784"/>
          <a:ext cx="8352244" cy="4515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CD23058F-1FE9-4B87-B77E-8CCE50CFE9EC}" type="slidenum">
              <a:rPr lang="en-US" smtClean="0"/>
              <a:pPr/>
              <a:t>22</a:t>
            </a:fld>
            <a:endParaRPr lang="en-US"/>
          </a:p>
        </p:txBody>
      </p:sp>
      <p:sp>
        <p:nvSpPr>
          <p:cNvPr id="6" name="Нижний колонтитул 5"/>
          <p:cNvSpPr>
            <a:spLocks noGrp="1"/>
          </p:cNvSpPr>
          <p:nvPr>
            <p:ph type="ftr" sz="quarter" idx="11"/>
          </p:nvPr>
        </p:nvSpPr>
        <p:spPr>
          <a:xfrm>
            <a:off x="179512" y="6356350"/>
            <a:ext cx="7892950" cy="365125"/>
          </a:xfrm>
        </p:spPr>
        <p:txBody>
          <a:bodyPr/>
          <a:lstStyle/>
          <a:p>
            <a:pPr algn="just"/>
            <a:r>
              <a:rPr lang="ru-RU" b="1" u="sng" dirty="0">
                <a:latin typeface="Arial" panose="020B0604020202020204" pitchFamily="34" charset="0"/>
                <a:cs typeface="Arial" panose="020B0604020202020204" pitchFamily="34" charset="0"/>
              </a:rPr>
              <a:t>//(Б.Н.Бабаева,-2018, Астана,- Метод. Рекомендации, часть 1,«Универсальная прогрессивная модель патронажного обслуживания беременных женщин и детей раннего возраста на уровне ПМСП»,- </a:t>
            </a:r>
            <a:r>
              <a:rPr lang="ru-RU" b="1" u="sng" dirty="0" err="1">
                <a:latin typeface="Arial" panose="020B0604020202020204" pitchFamily="34" charset="0"/>
                <a:cs typeface="Arial" panose="020B0604020202020204" pitchFamily="34" charset="0"/>
              </a:rPr>
              <a:t>стр</a:t>
            </a:r>
            <a:r>
              <a:rPr lang="ru-RU" b="1" u="sng" dirty="0">
                <a:latin typeface="Arial" panose="020B0604020202020204" pitchFamily="34" charset="0"/>
                <a:cs typeface="Arial" panose="020B0604020202020204" pitchFamily="34" charset="0"/>
              </a:rPr>
              <a:t> 9-12;)</a:t>
            </a:r>
            <a:r>
              <a:rPr lang="ru-RU" u="sng" dirty="0">
                <a:latin typeface="Arial" panose="020B0604020202020204" pitchFamily="34" charset="0"/>
                <a:cs typeface="Arial" panose="020B0604020202020204" pitchFamily="34" charset="0"/>
              </a:rPr>
              <a:t> </a:t>
            </a:r>
          </a:p>
          <a:p>
            <a:endParaRPr lang="en-US" dirty="0"/>
          </a:p>
        </p:txBody>
      </p:sp>
      <p:sp>
        <p:nvSpPr>
          <p:cNvPr id="2" name="Rectangle 1"/>
          <p:cNvSpPr/>
          <p:nvPr/>
        </p:nvSpPr>
        <p:spPr>
          <a:xfrm>
            <a:off x="611560" y="337497"/>
            <a:ext cx="7704856" cy="646331"/>
          </a:xfrm>
          <a:prstGeom prst="rect">
            <a:avLst/>
          </a:prstGeom>
        </p:spPr>
        <p:txBody>
          <a:bodyPr wrap="square">
            <a:spAutoFit/>
          </a:bodyPr>
          <a:lstStyle/>
          <a:p>
            <a:r>
              <a:rPr lang="ru-RU" sz="3600" dirty="0">
                <a:solidFill>
                  <a:srgbClr val="0099FF"/>
                </a:solidFill>
                <a:latin typeface="Arial" panose="020B0604020202020204" pitchFamily="34" charset="0"/>
                <a:ea typeface="+mj-ea"/>
                <a:cs typeface="Arial" panose="020B0604020202020204" pitchFamily="34" charset="0"/>
              </a:rPr>
              <a:t>Рекомендации по внедрению </a:t>
            </a:r>
            <a:endParaRPr lang="en-US" dirty="0"/>
          </a:p>
        </p:txBody>
      </p:sp>
    </p:spTree>
    <p:extLst>
      <p:ext uri="{BB962C8B-B14F-4D97-AF65-F5344CB8AC3E}">
        <p14:creationId xmlns:p14="http://schemas.microsoft.com/office/powerpoint/2010/main" val="3448714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3600" dirty="0">
                <a:solidFill>
                  <a:srgbClr val="0099FF"/>
                </a:solidFill>
                <a:latin typeface="Arial" panose="020B0604020202020204" pitchFamily="34" charset="0"/>
                <a:cs typeface="Arial" panose="020B0604020202020204" pitchFamily="34" charset="0"/>
              </a:rPr>
              <a:t>Рекомендуемые тренинги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23286771"/>
              </p:ext>
            </p:extLst>
          </p:nvPr>
        </p:nvGraphicFramePr>
        <p:xfrm>
          <a:off x="457200" y="1214422"/>
          <a:ext cx="8229600" cy="4911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ижний колонтитул 4"/>
          <p:cNvSpPr>
            <a:spLocks noGrp="1"/>
          </p:cNvSpPr>
          <p:nvPr>
            <p:ph type="ftr" sz="quarter" idx="11"/>
          </p:nvPr>
        </p:nvSpPr>
        <p:spPr>
          <a:xfrm>
            <a:off x="1000100" y="6215082"/>
            <a:ext cx="7429552" cy="365125"/>
          </a:xfrm>
        </p:spPr>
        <p:txBody>
          <a:bodyPr/>
          <a:lstStyle/>
          <a:p>
            <a:r>
              <a:rPr lang="ru-RU" b="1" u="sng" dirty="0">
                <a:latin typeface="Arial" panose="020B0604020202020204" pitchFamily="34" charset="0"/>
                <a:cs typeface="Arial" panose="020B0604020202020204" pitchFamily="34" charset="0"/>
              </a:rPr>
              <a:t>//(Б.Н.Бабаева,-2018, Астана,- Метод. Рекомендации, часть 1,«Универсальная прогрессивная модель патронажного обслуживания беременных женщин и детей раннего возраста на уровне ПМСП»,- </a:t>
            </a:r>
            <a:r>
              <a:rPr lang="ru-RU" b="1" u="sng" dirty="0" err="1">
                <a:latin typeface="Arial" panose="020B0604020202020204" pitchFamily="34" charset="0"/>
                <a:cs typeface="Arial" panose="020B0604020202020204" pitchFamily="34" charset="0"/>
              </a:rPr>
              <a:t>стр</a:t>
            </a:r>
            <a:r>
              <a:rPr lang="ru-RU" b="1" u="sng" dirty="0">
                <a:latin typeface="Arial" panose="020B0604020202020204" pitchFamily="34" charset="0"/>
                <a:cs typeface="Arial" panose="020B0604020202020204" pitchFamily="34" charset="0"/>
              </a:rPr>
              <a:t> 9-12;)</a:t>
            </a:r>
            <a:r>
              <a:rPr lang="ru-RU" u="sng"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2756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5595"/>
          <a:stretch/>
        </p:blipFill>
        <p:spPr bwMode="auto">
          <a:xfrm>
            <a:off x="0" y="847432"/>
            <a:ext cx="9144000" cy="514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10050" y="2591850"/>
            <a:ext cx="22681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defRPr/>
            </a:pPr>
            <a:r>
              <a:rPr lang="ru-RU" altLang="en-US" sz="3200" dirty="0">
                <a:solidFill>
                  <a:srgbClr val="2899FC"/>
                </a:solidFill>
              </a:rPr>
              <a:t>Спасибо!</a:t>
            </a:r>
            <a:endParaRPr lang="en-US" altLang="en-US" sz="3200" dirty="0">
              <a:solidFill>
                <a:srgbClr val="2899FC"/>
              </a:solidFill>
            </a:endParaRPr>
          </a:p>
        </p:txBody>
      </p:sp>
      <p:sp>
        <p:nvSpPr>
          <p:cNvPr id="6" name="Slide Number Placeholder 5"/>
          <p:cNvSpPr>
            <a:spLocks noGrp="1"/>
          </p:cNvSpPr>
          <p:nvPr>
            <p:ph type="sldNum" sz="quarter" idx="10"/>
          </p:nvPr>
        </p:nvSpPr>
        <p:spPr>
          <a:xfrm>
            <a:off x="376238" y="5614989"/>
            <a:ext cx="2133600" cy="274637"/>
          </a:xfrm>
          <a:prstGeom prst="rect">
            <a:avLst/>
          </a:prstGeom>
        </p:spPr>
        <p:txBody>
          <a:bodyPr/>
          <a:lstStyle>
            <a:lvl1pPr algn="l" eaLnBrk="1" fontAlgn="auto" hangingPunct="1">
              <a:spcBef>
                <a:spcPts val="0"/>
              </a:spcBef>
              <a:spcAft>
                <a:spcPts val="0"/>
              </a:spcAft>
              <a:defRPr sz="900">
                <a:solidFill>
                  <a:schemeClr val="bg1"/>
                </a:solidFill>
                <a:latin typeface="+mn-lt"/>
              </a:defRPr>
            </a:lvl1pPr>
          </a:lstStyle>
          <a:p>
            <a:pPr>
              <a:defRPr/>
            </a:pPr>
            <a:fld id="{9DF7AC8A-6A96-D349-922D-5A10D8525A4A}" type="slidenum">
              <a:rPr lang="en-US"/>
              <a:pPr>
                <a:defRPr/>
              </a:pPr>
              <a:t>24</a:t>
            </a:fld>
            <a:endParaRPr lang="en-US" dirty="0"/>
          </a:p>
        </p:txBody>
      </p:sp>
      <p:sp>
        <p:nvSpPr>
          <p:cNvPr id="8" name="Rectangle 7"/>
          <p:cNvSpPr/>
          <p:nvPr/>
        </p:nvSpPr>
        <p:spPr>
          <a:xfrm>
            <a:off x="1" y="857251"/>
            <a:ext cx="2268110" cy="1734599"/>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999433"/>
            <a:ext cx="2158060" cy="132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43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70165"/>
            <a:ext cx="8229600" cy="1143000"/>
          </a:xfrm>
        </p:spPr>
        <p:txBody>
          <a:bodyPr>
            <a:noAutofit/>
          </a:bodyPr>
          <a:lstStyle/>
          <a:p>
            <a:pPr algn="l"/>
            <a:r>
              <a:rPr lang="ru-RU" sz="2800" dirty="0">
                <a:solidFill>
                  <a:srgbClr val="00B0F0"/>
                </a:solidFill>
                <a:latin typeface="Arial" panose="020B0604020202020204" pitchFamily="34" charset="0"/>
                <a:cs typeface="Arial" panose="020B0604020202020204" pitchFamily="34" charset="0"/>
              </a:rPr>
              <a:t>Существовавшая ранее  система патронажных посещений к детям раннего возраста до 2018 г.</a:t>
            </a:r>
            <a:endParaRPr lang="en-US" sz="2800" dirty="0">
              <a:solidFill>
                <a:srgbClr val="00B0F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3165"/>
            <a:ext cx="8382000" cy="521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41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931" y="1905000"/>
            <a:ext cx="4813869" cy="4619625"/>
          </a:xfrm>
        </p:spPr>
        <p:txBody>
          <a:bodyPr>
            <a:normAutofit fontScale="77500" lnSpcReduction="20000"/>
          </a:bodyPr>
          <a:lstStyle/>
          <a:p>
            <a:pPr>
              <a:lnSpc>
                <a:spcPct val="110000"/>
              </a:lnSpc>
              <a:spcBef>
                <a:spcPts val="0"/>
              </a:spcBef>
              <a:buClr>
                <a:srgbClr val="00B050"/>
              </a:buClr>
              <a:buSzPct val="85000"/>
            </a:pPr>
            <a:r>
              <a:rPr lang="ru-RU" sz="2600" dirty="0">
                <a:latin typeface="Arial" panose="020B0604020202020204" pitchFamily="34" charset="0"/>
                <a:cs typeface="Arial" panose="020B0604020202020204" pitchFamily="34" charset="0"/>
              </a:rPr>
              <a:t>Много посещений на дому</a:t>
            </a:r>
          </a:p>
          <a:p>
            <a:pPr>
              <a:lnSpc>
                <a:spcPct val="110000"/>
              </a:lnSpc>
              <a:spcBef>
                <a:spcPts val="0"/>
              </a:spcBef>
              <a:buClr>
                <a:srgbClr val="00B050"/>
              </a:buClr>
              <a:buSzPct val="85000"/>
            </a:pPr>
            <a:endParaRPr lang="ru-RU" sz="2600" dirty="0">
              <a:latin typeface="Arial" panose="020B0604020202020204" pitchFamily="34" charset="0"/>
              <a:cs typeface="Arial" panose="020B0604020202020204" pitchFamily="34" charset="0"/>
            </a:endParaRPr>
          </a:p>
          <a:p>
            <a:pPr>
              <a:lnSpc>
                <a:spcPct val="110000"/>
              </a:lnSpc>
              <a:spcBef>
                <a:spcPts val="0"/>
              </a:spcBef>
              <a:buClr>
                <a:srgbClr val="00B050"/>
              </a:buClr>
              <a:buSzPct val="85000"/>
            </a:pPr>
            <a:r>
              <a:rPr lang="ru-RU" sz="2600" dirty="0">
                <a:latin typeface="Arial" panose="020B0604020202020204" pitchFamily="34" charset="0"/>
                <a:cs typeface="Arial" panose="020B0604020202020204" pitchFamily="34" charset="0"/>
              </a:rPr>
              <a:t>Неудовлетворенность населения </a:t>
            </a:r>
            <a:r>
              <a:rPr lang="ru-RU" sz="2600">
                <a:latin typeface="Arial" panose="020B0604020202020204" pitchFamily="34" charset="0"/>
                <a:cs typeface="Arial" panose="020B0604020202020204" pitchFamily="34" charset="0"/>
              </a:rPr>
              <a:t>качеством услуг</a:t>
            </a:r>
            <a:endParaRPr lang="ru-RU" sz="2600" dirty="0">
              <a:latin typeface="Arial" panose="020B0604020202020204" pitchFamily="34" charset="0"/>
              <a:cs typeface="Arial" panose="020B0604020202020204" pitchFamily="34" charset="0"/>
            </a:endParaRPr>
          </a:p>
          <a:p>
            <a:pPr>
              <a:lnSpc>
                <a:spcPct val="110000"/>
              </a:lnSpc>
              <a:spcBef>
                <a:spcPts val="0"/>
              </a:spcBef>
              <a:buClr>
                <a:srgbClr val="00B050"/>
              </a:buClr>
              <a:buSzPct val="85000"/>
            </a:pPr>
            <a:endParaRPr lang="en-GB" sz="2600" dirty="0">
              <a:latin typeface="Arial" panose="020B0604020202020204" pitchFamily="34" charset="0"/>
              <a:cs typeface="Arial" panose="020B0604020202020204" pitchFamily="34" charset="0"/>
            </a:endParaRPr>
          </a:p>
          <a:p>
            <a:pPr>
              <a:lnSpc>
                <a:spcPct val="110000"/>
              </a:lnSpc>
              <a:spcBef>
                <a:spcPts val="0"/>
              </a:spcBef>
              <a:buClr>
                <a:srgbClr val="00B050"/>
              </a:buClr>
              <a:buSzPct val="85000"/>
            </a:pPr>
            <a:r>
              <a:rPr lang="ru-RU" sz="2600" dirty="0">
                <a:latin typeface="Arial" panose="020B0604020202020204" pitchFamily="34" charset="0"/>
                <a:cs typeface="Arial" panose="020B0604020202020204" pitchFamily="34" charset="0"/>
              </a:rPr>
              <a:t>Недостаточная проф. подготовка,</a:t>
            </a:r>
          </a:p>
          <a:p>
            <a:pPr>
              <a:lnSpc>
                <a:spcPct val="110000"/>
              </a:lnSpc>
              <a:spcBef>
                <a:spcPts val="0"/>
              </a:spcBef>
              <a:buClr>
                <a:srgbClr val="00B050"/>
              </a:buClr>
              <a:buSzPct val="85000"/>
            </a:pPr>
            <a:endParaRPr lang="ru-RU" sz="2600" dirty="0">
              <a:latin typeface="Arial" panose="020B0604020202020204" pitchFamily="34" charset="0"/>
              <a:cs typeface="Arial" panose="020B0604020202020204" pitchFamily="34" charset="0"/>
            </a:endParaRPr>
          </a:p>
          <a:p>
            <a:pPr>
              <a:lnSpc>
                <a:spcPct val="110000"/>
              </a:lnSpc>
              <a:spcBef>
                <a:spcPts val="0"/>
              </a:spcBef>
              <a:buClr>
                <a:srgbClr val="00B050"/>
              </a:buClr>
              <a:buSzPct val="85000"/>
            </a:pPr>
            <a:r>
              <a:rPr lang="ru-RU" sz="2600" dirty="0">
                <a:latin typeface="Arial" panose="020B0604020202020204" pitchFamily="34" charset="0"/>
                <a:cs typeface="Arial" panose="020B0604020202020204" pitchFamily="34" charset="0"/>
              </a:rPr>
              <a:t>Недостаток ресурсов, стандартов практики работы и стимулов</a:t>
            </a:r>
            <a:endParaRPr lang="en-GB" sz="2600" dirty="0">
              <a:latin typeface="Arial" panose="020B0604020202020204" pitchFamily="34" charset="0"/>
              <a:cs typeface="Arial" panose="020B0604020202020204" pitchFamily="34" charset="0"/>
            </a:endParaRPr>
          </a:p>
          <a:p>
            <a:pPr>
              <a:lnSpc>
                <a:spcPct val="110000"/>
              </a:lnSpc>
              <a:spcBef>
                <a:spcPts val="0"/>
              </a:spcBef>
              <a:buClr>
                <a:srgbClr val="00B050"/>
              </a:buClr>
              <a:buSzPct val="85000"/>
            </a:pPr>
            <a:endParaRPr lang="en-GB" sz="2600" dirty="0">
              <a:latin typeface="Arial" panose="020B0604020202020204" pitchFamily="34" charset="0"/>
              <a:cs typeface="Arial" panose="020B0604020202020204" pitchFamily="34" charset="0"/>
            </a:endParaRPr>
          </a:p>
          <a:p>
            <a:pPr>
              <a:lnSpc>
                <a:spcPct val="110000"/>
              </a:lnSpc>
              <a:spcBef>
                <a:spcPts val="0"/>
              </a:spcBef>
              <a:buClr>
                <a:srgbClr val="00B050"/>
              </a:buClr>
              <a:buSzPct val="85000"/>
            </a:pPr>
            <a:r>
              <a:rPr lang="ru-RU" sz="2600" dirty="0">
                <a:latin typeface="Arial" panose="020B0604020202020204" pitchFamily="34" charset="0"/>
                <a:cs typeface="Arial" panose="020B0604020202020204" pitchFamily="34" charset="0"/>
              </a:rPr>
              <a:t>Услуги не дифференцированы в зависимости от потребностей</a:t>
            </a:r>
            <a:endParaRPr lang="en-GB" sz="2600" dirty="0">
              <a:latin typeface="Arial" panose="020B0604020202020204" pitchFamily="34" charset="0"/>
              <a:cs typeface="Arial" panose="020B0604020202020204" pitchFamily="34" charset="0"/>
            </a:endParaRPr>
          </a:p>
          <a:p>
            <a:pPr>
              <a:lnSpc>
                <a:spcPct val="110000"/>
              </a:lnSpc>
              <a:spcBef>
                <a:spcPts val="0"/>
              </a:spcBef>
              <a:buClr>
                <a:srgbClr val="00B050"/>
              </a:buClr>
              <a:buSzPct val="85000"/>
            </a:pPr>
            <a:endParaRPr lang="en-GB" sz="2600" dirty="0">
              <a:latin typeface="Arial" panose="020B0604020202020204" pitchFamily="34" charset="0"/>
              <a:cs typeface="Arial" panose="020B0604020202020204" pitchFamily="34" charset="0"/>
            </a:endParaRPr>
          </a:p>
          <a:p>
            <a:pPr>
              <a:lnSpc>
                <a:spcPct val="110000"/>
              </a:lnSpc>
              <a:spcBef>
                <a:spcPts val="0"/>
              </a:spcBef>
              <a:buClr>
                <a:srgbClr val="00B050"/>
              </a:buClr>
              <a:buSzPct val="85000"/>
            </a:pPr>
            <a:r>
              <a:rPr lang="ru-RU" sz="2600" dirty="0">
                <a:latin typeface="Arial" panose="020B0604020202020204" pitchFamily="34" charset="0"/>
                <a:cs typeface="Arial" panose="020B0604020202020204" pitchFamily="34" charset="0"/>
              </a:rPr>
              <a:t>Не охвачены социально исключенные дети и дети с особыми нуждами</a:t>
            </a:r>
            <a:endParaRPr lang="en-GB" sz="2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50762"/>
            <a:ext cx="3034731" cy="3964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494D759A-DD04-48AC-9F59-0C606FF1C62E}"/>
              </a:ext>
            </a:extLst>
          </p:cNvPr>
          <p:cNvSpPr txBox="1">
            <a:spLocks/>
          </p:cNvSpPr>
          <p:nvPr/>
        </p:nvSpPr>
        <p:spPr>
          <a:xfrm>
            <a:off x="443931" y="255793"/>
            <a:ext cx="8229600" cy="1463279"/>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ru-RU" dirty="0">
                <a:solidFill>
                  <a:srgbClr val="00B0F0"/>
                </a:solidFill>
                <a:latin typeface="Arial" charset="0"/>
                <a:ea typeface="Arial" charset="0"/>
                <a:cs typeface="Arial" charset="0"/>
              </a:rPr>
              <a:t>Результаты оценки здоровья матерей и детей стран ЦВЕ и СНГ </a:t>
            </a:r>
            <a:endParaRPr lang="en-US" dirty="0">
              <a:solidFill>
                <a:srgbClr val="00B0F0"/>
              </a:solidFill>
              <a:latin typeface="Arial" charset="0"/>
              <a:ea typeface="Arial" charset="0"/>
              <a:cs typeface="Arial" charset="0"/>
            </a:endParaRPr>
          </a:p>
          <a:p>
            <a:r>
              <a:rPr lang="ru-RU" dirty="0">
                <a:solidFill>
                  <a:srgbClr val="00B0F0"/>
                </a:solidFill>
                <a:latin typeface="Arial" charset="0"/>
                <a:ea typeface="Arial" charset="0"/>
                <a:cs typeface="Arial" charset="0"/>
              </a:rPr>
              <a:t>2010-2012</a:t>
            </a:r>
            <a:endParaRPr lang="en-US"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3559172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552510127"/>
              </p:ext>
            </p:extLst>
          </p:nvPr>
        </p:nvGraphicFramePr>
        <p:xfrm>
          <a:off x="457200" y="1549886"/>
          <a:ext cx="8229600" cy="4492774"/>
        </p:xfrm>
        <a:graphic>
          <a:graphicData uri="http://schemas.openxmlformats.org/drawingml/2006/table">
            <a:tbl>
              <a:tblPr firstRow="1" bandRow="1">
                <a:tableStyleId>{5C22544A-7EE6-4342-B048-85BDC9FD1C3A}</a:tableStyleId>
              </a:tblPr>
              <a:tblGrid>
                <a:gridCol w="2062052">
                  <a:extLst>
                    <a:ext uri="{9D8B030D-6E8A-4147-A177-3AD203B41FA5}">
                      <a16:colId xmlns:a16="http://schemas.microsoft.com/office/drawing/2014/main" val="20000"/>
                    </a:ext>
                  </a:extLst>
                </a:gridCol>
                <a:gridCol w="2205148">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571500">
                <a:tc>
                  <a:txBody>
                    <a:bodyPr/>
                    <a:lstStyle/>
                    <a:p>
                      <a:pPr algn="l"/>
                      <a:r>
                        <a:rPr lang="ru-RU" sz="1800" dirty="0">
                          <a:latin typeface="Arial" panose="020B0604020202020204" pitchFamily="34" charset="0"/>
                          <a:cs typeface="Arial" panose="020B0604020202020204" pitchFamily="34" charset="0"/>
                        </a:rPr>
                        <a:t>Индикатор</a:t>
                      </a:r>
                      <a:endParaRPr lang="en-US" sz="1800" dirty="0">
                        <a:latin typeface="Arial" panose="020B0604020202020204" pitchFamily="34" charset="0"/>
                        <a:cs typeface="Arial" panose="020B0604020202020204" pitchFamily="34" charset="0"/>
                      </a:endParaRPr>
                    </a:p>
                  </a:txBody>
                  <a:tcPr anchor="ctr"/>
                </a:tc>
                <a:tc>
                  <a:txBody>
                    <a:bodyPr/>
                    <a:lstStyle/>
                    <a:p>
                      <a:pPr algn="l"/>
                      <a:r>
                        <a:rPr lang="ru-RU" sz="1800" dirty="0">
                          <a:latin typeface="Arial" panose="020B0604020202020204" pitchFamily="34" charset="0"/>
                          <a:cs typeface="Arial" panose="020B0604020202020204" pitchFamily="34" charset="0"/>
                        </a:rPr>
                        <a:t>Соотношения</a:t>
                      </a:r>
                      <a:r>
                        <a:rPr lang="ru-RU" sz="1800" baseline="0" dirty="0">
                          <a:latin typeface="Arial" panose="020B0604020202020204" pitchFamily="34" charset="0"/>
                          <a:cs typeface="Arial" panose="020B0604020202020204" pitchFamily="34" charset="0"/>
                        </a:rPr>
                        <a:t> справедливости</a:t>
                      </a:r>
                      <a:r>
                        <a:rPr lang="ru-RU"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1 </a:t>
                      </a:r>
                      <a:r>
                        <a:rPr lang="ru-RU" sz="1800" dirty="0">
                          <a:latin typeface="Arial" panose="020B0604020202020204" pitchFamily="34" charset="0"/>
                          <a:cs typeface="Arial" panose="020B0604020202020204" pitchFamily="34" charset="0"/>
                        </a:rPr>
                        <a:t>если справедливость</a:t>
                      </a:r>
                      <a:endParaRPr lang="en-US" sz="1800" dirty="0">
                        <a:latin typeface="Arial" panose="020B0604020202020204" pitchFamily="34" charset="0"/>
                        <a:cs typeface="Arial" panose="020B0604020202020204" pitchFamily="34" charset="0"/>
                      </a:endParaRPr>
                    </a:p>
                  </a:txBody>
                  <a:tcPr anchor="ctr"/>
                </a:tc>
                <a:tc>
                  <a:txBody>
                    <a:bodyPr/>
                    <a:lstStyle/>
                    <a:p>
                      <a:pPr algn="l"/>
                      <a:r>
                        <a:rPr lang="ru-RU" sz="1800" dirty="0">
                          <a:latin typeface="Arial" panose="020B0604020202020204" pitchFamily="34" charset="0"/>
                          <a:cs typeface="Arial" panose="020B0604020202020204" pitchFamily="34" charset="0"/>
                        </a:rPr>
                        <a:t>Комментарий</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714642">
                <a:tc>
                  <a:txBody>
                    <a:bodyPr/>
                    <a:lstStyle/>
                    <a:p>
                      <a:r>
                        <a:rPr lang="ru-RU" sz="2000" dirty="0">
                          <a:solidFill>
                            <a:srgbClr val="C00000"/>
                          </a:solidFill>
                          <a:latin typeface="Arial" panose="020B0604020202020204" pitchFamily="34" charset="0"/>
                          <a:cs typeface="Arial" panose="020B0604020202020204" pitchFamily="34" charset="0"/>
                        </a:rPr>
                        <a:t>Младенческая</a:t>
                      </a:r>
                      <a:r>
                        <a:rPr lang="ru-RU" sz="2000" baseline="0" dirty="0">
                          <a:solidFill>
                            <a:srgbClr val="C00000"/>
                          </a:solidFill>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с</a:t>
                      </a:r>
                      <a:r>
                        <a:rPr lang="ru-RU" sz="2000" baseline="0" dirty="0">
                          <a:latin typeface="Arial" panose="020B0604020202020204" pitchFamily="34" charset="0"/>
                          <a:cs typeface="Arial" panose="020B0604020202020204" pitchFamily="34" charset="0"/>
                        </a:rPr>
                        <a:t>мертность</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ru-RU" sz="2000" dirty="0">
                          <a:latin typeface="Arial" panose="020B0604020202020204" pitchFamily="34" charset="0"/>
                          <a:cs typeface="Arial" panose="020B0604020202020204" pitchFamily="34" charset="0"/>
                        </a:rPr>
                        <a:t>2011 – </a:t>
                      </a:r>
                      <a:r>
                        <a:rPr lang="en-US" sz="2000" dirty="0">
                          <a:solidFill>
                            <a:srgbClr val="C00000"/>
                          </a:solidFill>
                          <a:latin typeface="Arial" panose="020B0604020202020204" pitchFamily="34" charset="0"/>
                          <a:cs typeface="Arial" panose="020B0604020202020204" pitchFamily="34" charset="0"/>
                        </a:rPr>
                        <a:t>1.4</a:t>
                      </a:r>
                      <a:endParaRPr lang="ru-RU" sz="2000" dirty="0">
                        <a:solidFill>
                          <a:srgbClr val="C00000"/>
                        </a:solidFill>
                        <a:latin typeface="Arial" panose="020B0604020202020204" pitchFamily="34" charset="0"/>
                        <a:cs typeface="Arial" panose="020B0604020202020204" pitchFamily="34" charset="0"/>
                      </a:endParaRPr>
                    </a:p>
                    <a:p>
                      <a:pPr algn="ctr"/>
                      <a:r>
                        <a:rPr lang="ru-RU" sz="2000" dirty="0">
                          <a:latin typeface="Arial" panose="020B0604020202020204" pitchFamily="34" charset="0"/>
                          <a:cs typeface="Arial" panose="020B0604020202020204" pitchFamily="34" charset="0"/>
                        </a:rPr>
                        <a:t>2006 – </a:t>
                      </a:r>
                      <a:r>
                        <a:rPr lang="ru-RU" sz="2000" dirty="0">
                          <a:solidFill>
                            <a:srgbClr val="C00000"/>
                          </a:solidFill>
                          <a:latin typeface="Arial" panose="020B0604020202020204" pitchFamily="34" charset="0"/>
                          <a:cs typeface="Arial" panose="020B0604020202020204" pitchFamily="34" charset="0"/>
                        </a:rPr>
                        <a:t>2</a:t>
                      </a:r>
                      <a:r>
                        <a:rPr lang="en-US" sz="2000" dirty="0">
                          <a:solidFill>
                            <a:srgbClr val="C00000"/>
                          </a:solidFill>
                          <a:latin typeface="Arial" panose="020B0604020202020204" pitchFamily="34" charset="0"/>
                          <a:cs typeface="Arial" panose="020B0604020202020204" pitchFamily="34" charset="0"/>
                        </a:rPr>
                        <a:t>.</a:t>
                      </a:r>
                      <a:r>
                        <a:rPr lang="ru-RU" sz="2000" dirty="0">
                          <a:solidFill>
                            <a:srgbClr val="C00000"/>
                          </a:solidFill>
                          <a:latin typeface="Arial" panose="020B0604020202020204" pitchFamily="34" charset="0"/>
                          <a:cs typeface="Arial" panose="020B0604020202020204" pitchFamily="34" charset="0"/>
                        </a:rPr>
                        <a:t>5</a:t>
                      </a:r>
                      <a:endParaRPr lang="en-US" sz="2000" dirty="0">
                        <a:solidFill>
                          <a:srgbClr val="C00000"/>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a:latin typeface="Arial" panose="020B0604020202020204" pitchFamily="34" charset="0"/>
                          <a:cs typeface="Arial" panose="020B0604020202020204" pitchFamily="34" charset="0"/>
                        </a:rPr>
                        <a:t>Уровень МладСм между богатыми</a:t>
                      </a:r>
                      <a:r>
                        <a:rPr lang="ru-RU" sz="2000" baseline="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и бедными слоями населения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a:latin typeface="Arial" panose="020B0604020202020204" pitchFamily="34" charset="0"/>
                          <a:cs typeface="Arial" panose="020B0604020202020204" pitchFamily="34" charset="0"/>
                        </a:rPr>
                        <a:t>(</a:t>
                      </a:r>
                      <a:r>
                        <a:rPr lang="ru-RU" sz="2000" dirty="0">
                          <a:solidFill>
                            <a:srgbClr val="C00000"/>
                          </a:solidFill>
                          <a:latin typeface="Arial" panose="020B0604020202020204" pitchFamily="34" charset="0"/>
                          <a:cs typeface="Arial" panose="020B0604020202020204" pitchFamily="34" charset="0"/>
                        </a:rPr>
                        <a:t>самый высокий среди беднейших слоев населения</a:t>
                      </a:r>
                      <a:r>
                        <a:rPr lang="ru-RU"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688614">
                <a:tc>
                  <a:txBody>
                    <a:bodyPr/>
                    <a:lstStyle/>
                    <a:p>
                      <a:r>
                        <a:rPr lang="ru-RU" sz="2000" dirty="0">
                          <a:latin typeface="Arial" panose="020B0604020202020204" pitchFamily="34" charset="0"/>
                          <a:cs typeface="Arial" panose="020B0604020202020204" pitchFamily="34" charset="0"/>
                        </a:rPr>
                        <a:t>Детская смертность</a:t>
                      </a:r>
                      <a:r>
                        <a:rPr lang="ru-RU" sz="2000" baseline="0" dirty="0">
                          <a:latin typeface="Arial" panose="020B0604020202020204" pitchFamily="34" charset="0"/>
                          <a:cs typeface="Arial" panose="020B0604020202020204" pitchFamily="34" charset="0"/>
                        </a:rPr>
                        <a:t> </a:t>
                      </a:r>
                      <a:r>
                        <a:rPr lang="ru-RU" sz="2000" baseline="0" dirty="0">
                          <a:solidFill>
                            <a:srgbClr val="C00000"/>
                          </a:solidFill>
                          <a:latin typeface="Arial" panose="020B0604020202020204" pitchFamily="34" charset="0"/>
                          <a:cs typeface="Arial" panose="020B0604020202020204" pitchFamily="34" charset="0"/>
                        </a:rPr>
                        <a:t>до пяти лет</a:t>
                      </a:r>
                      <a:endParaRPr lang="en-US" sz="2000"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ru-RU" sz="2000" dirty="0">
                          <a:latin typeface="Arial" panose="020B0604020202020204" pitchFamily="34" charset="0"/>
                          <a:cs typeface="Arial" panose="020B0604020202020204" pitchFamily="34" charset="0"/>
                        </a:rPr>
                        <a:t>2011</a:t>
                      </a:r>
                      <a:r>
                        <a:rPr lang="en-US" sz="2000" baseline="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 </a:t>
                      </a:r>
                      <a:r>
                        <a:rPr lang="en-US" sz="2000" dirty="0">
                          <a:solidFill>
                            <a:srgbClr val="C00000"/>
                          </a:solidFill>
                          <a:latin typeface="Arial" panose="020B0604020202020204" pitchFamily="34" charset="0"/>
                          <a:cs typeface="Arial" panose="020B0604020202020204" pitchFamily="34" charset="0"/>
                        </a:rPr>
                        <a:t>1.</a:t>
                      </a:r>
                      <a:r>
                        <a:rPr lang="ru-RU" sz="2000" dirty="0">
                          <a:solidFill>
                            <a:srgbClr val="C00000"/>
                          </a:solidFill>
                          <a:latin typeface="Arial" panose="020B0604020202020204" pitchFamily="34" charset="0"/>
                          <a:cs typeface="Arial" panose="020B0604020202020204" pitchFamily="34" charset="0"/>
                        </a:rPr>
                        <a:t>5</a:t>
                      </a:r>
                    </a:p>
                    <a:p>
                      <a:pPr algn="ctr"/>
                      <a:r>
                        <a:rPr lang="ru-RU" sz="2000" dirty="0">
                          <a:latin typeface="Arial" panose="020B0604020202020204" pitchFamily="34" charset="0"/>
                          <a:cs typeface="Arial" panose="020B0604020202020204" pitchFamily="34" charset="0"/>
                        </a:rPr>
                        <a:t>2006 – </a:t>
                      </a:r>
                      <a:r>
                        <a:rPr lang="ru-RU" sz="2000" dirty="0">
                          <a:solidFill>
                            <a:srgbClr val="C00000"/>
                          </a:solidFill>
                          <a:latin typeface="Arial" panose="020B0604020202020204" pitchFamily="34" charset="0"/>
                          <a:cs typeface="Arial" panose="020B0604020202020204" pitchFamily="34" charset="0"/>
                        </a:rPr>
                        <a:t>2</a:t>
                      </a:r>
                      <a:r>
                        <a:rPr lang="en-US" sz="2000" dirty="0">
                          <a:solidFill>
                            <a:srgbClr val="C00000"/>
                          </a:solidFill>
                          <a:latin typeface="Arial" panose="020B0604020202020204" pitchFamily="34" charset="0"/>
                          <a:cs typeface="Arial" panose="020B0604020202020204" pitchFamily="34" charset="0"/>
                        </a:rPr>
                        <a:t>.</a:t>
                      </a:r>
                      <a:r>
                        <a:rPr lang="ru-RU" sz="2000" dirty="0">
                          <a:solidFill>
                            <a:srgbClr val="C00000"/>
                          </a:solidFill>
                          <a:latin typeface="Arial" panose="020B0604020202020204" pitchFamily="34" charset="0"/>
                          <a:cs typeface="Arial" panose="020B0604020202020204" pitchFamily="34" charset="0"/>
                        </a:rPr>
                        <a:t>6</a:t>
                      </a:r>
                      <a:endParaRPr lang="en-US" sz="2000" dirty="0">
                        <a:solidFill>
                          <a:srgbClr val="C00000"/>
                        </a:solidFill>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a:latin typeface="Arial" panose="020B0604020202020204" pitchFamily="34" charset="0"/>
                          <a:cs typeface="Arial" panose="020B0604020202020204" pitchFamily="34" charset="0"/>
                        </a:rPr>
                        <a:t>Уровень ДС между богатыми и бедными слоями населения (</a:t>
                      </a:r>
                      <a:r>
                        <a:rPr lang="ru-RU" sz="2000" dirty="0">
                          <a:solidFill>
                            <a:srgbClr val="C00000"/>
                          </a:solidFill>
                          <a:latin typeface="Arial" panose="020B0604020202020204" pitchFamily="34" charset="0"/>
                          <a:cs typeface="Arial" panose="020B0604020202020204" pitchFamily="34" charset="0"/>
                        </a:rPr>
                        <a:t>самый высокий среди беднейших слоев населения</a:t>
                      </a:r>
                      <a:r>
                        <a:rPr lang="ru-RU"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B785A3CC-5518-4943-923E-574AC70A0FD4}"/>
              </a:ext>
            </a:extLst>
          </p:cNvPr>
          <p:cNvSpPr/>
          <p:nvPr/>
        </p:nvSpPr>
        <p:spPr>
          <a:xfrm>
            <a:off x="457200" y="392739"/>
            <a:ext cx="8001000" cy="1200329"/>
          </a:xfrm>
          <a:prstGeom prst="rect">
            <a:avLst/>
          </a:prstGeom>
        </p:spPr>
        <p:txBody>
          <a:bodyPr wrap="square">
            <a:spAutoFit/>
          </a:bodyPr>
          <a:lstStyle/>
          <a:p>
            <a:r>
              <a:rPr lang="ru-RU" sz="3600" dirty="0">
                <a:solidFill>
                  <a:srgbClr val="C00000"/>
                </a:solidFill>
                <a:latin typeface="Arial" charset="0"/>
                <a:ea typeface="Arial" charset="0"/>
                <a:cs typeface="Arial" charset="0"/>
              </a:rPr>
              <a:t>Равенство</a:t>
            </a:r>
            <a:r>
              <a:rPr lang="ru-RU" sz="3600" dirty="0">
                <a:solidFill>
                  <a:srgbClr val="00B0F0"/>
                </a:solidFill>
                <a:latin typeface="Arial" charset="0"/>
                <a:ea typeface="Arial" charset="0"/>
                <a:cs typeface="Arial" charset="0"/>
              </a:rPr>
              <a:t> показателей смертности по данным МИКО </a:t>
            </a:r>
            <a:endParaRPr lang="en-US" sz="3600" dirty="0"/>
          </a:p>
        </p:txBody>
      </p:sp>
    </p:spTree>
    <p:extLst>
      <p:ext uri="{BB962C8B-B14F-4D97-AF65-F5344CB8AC3E}">
        <p14:creationId xmlns:p14="http://schemas.microsoft.com/office/powerpoint/2010/main" val="37972652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a:bodyPr>
          <a:lstStyle/>
          <a:p>
            <a:pPr algn="ctr"/>
            <a:endParaRPr lang="ru-RU" dirty="0"/>
          </a:p>
          <a:p>
            <a:pPr algn="ctr"/>
            <a:endParaRPr lang="en-US" dirty="0"/>
          </a:p>
        </p:txBody>
      </p:sp>
      <p:graphicFrame>
        <p:nvGraphicFramePr>
          <p:cNvPr id="7" name="Объект 6"/>
          <p:cNvGraphicFramePr>
            <a:graphicFrameLocks noGrp="1"/>
          </p:cNvGraphicFramePr>
          <p:nvPr>
            <p:ph sz="half" idx="2"/>
            <p:extLst>
              <p:ext uri="{D42A27DB-BD31-4B8C-83A1-F6EECF244321}">
                <p14:modId xmlns:p14="http://schemas.microsoft.com/office/powerpoint/2010/main" val="2773051092"/>
              </p:ext>
            </p:extLst>
          </p:nvPr>
        </p:nvGraphicFramePr>
        <p:xfrm>
          <a:off x="457200" y="2708919"/>
          <a:ext cx="3250704" cy="3417243"/>
        </p:xfrm>
        <a:graphic>
          <a:graphicData uri="http://schemas.openxmlformats.org/drawingml/2006/chart">
            <c:chart xmlns:c="http://schemas.openxmlformats.org/drawingml/2006/chart" xmlns:r="http://schemas.openxmlformats.org/officeDocument/2006/relationships" r:id="rId3"/>
          </a:graphicData>
        </a:graphic>
      </p:graphicFrame>
      <p:sp>
        <p:nvSpPr>
          <p:cNvPr id="5" name="Текст 4"/>
          <p:cNvSpPr>
            <a:spLocks noGrp="1"/>
          </p:cNvSpPr>
          <p:nvPr>
            <p:ph type="body" sz="quarter" idx="3"/>
          </p:nvPr>
        </p:nvSpPr>
        <p:spPr>
          <a:xfrm>
            <a:off x="4618468" y="1310164"/>
            <a:ext cx="4343400" cy="639762"/>
          </a:xfrm>
        </p:spPr>
        <p:txBody>
          <a:bodyPr>
            <a:normAutofit/>
          </a:bodyPr>
          <a:lstStyle/>
          <a:p>
            <a:endParaRPr lang="ru-RU" dirty="0"/>
          </a:p>
          <a:p>
            <a:endParaRPr lang="ru-RU" sz="4400" dirty="0"/>
          </a:p>
          <a:p>
            <a:endParaRPr lang="ru-RU" sz="4400" dirty="0"/>
          </a:p>
          <a:p>
            <a:endParaRPr lang="en-US" sz="9600" dirty="0">
              <a:solidFill>
                <a:srgbClr val="7030A0"/>
              </a:solidFill>
              <a:latin typeface="Arial" panose="020B0604020202020204" pitchFamily="34" charset="0"/>
              <a:cs typeface="Arial" panose="020B0604020202020204" pitchFamily="34" charset="0"/>
            </a:endParaRPr>
          </a:p>
          <a:p>
            <a:endParaRPr lang="en-US" sz="4400" dirty="0"/>
          </a:p>
        </p:txBody>
      </p:sp>
      <p:sp>
        <p:nvSpPr>
          <p:cNvPr id="8" name="Rectangle 7">
            <a:extLst>
              <a:ext uri="{FF2B5EF4-FFF2-40B4-BE49-F238E27FC236}">
                <a16:creationId xmlns:a16="http://schemas.microsoft.com/office/drawing/2014/main" id="{3E325591-C068-4018-857C-CCDDB8D4C41E}"/>
              </a:ext>
            </a:extLst>
          </p:cNvPr>
          <p:cNvSpPr/>
          <p:nvPr/>
        </p:nvSpPr>
        <p:spPr>
          <a:xfrm>
            <a:off x="496888" y="173065"/>
            <a:ext cx="8001000" cy="1077218"/>
          </a:xfrm>
          <a:prstGeom prst="rect">
            <a:avLst/>
          </a:prstGeom>
        </p:spPr>
        <p:txBody>
          <a:bodyPr wrap="square">
            <a:spAutoFit/>
          </a:bodyPr>
          <a:lstStyle/>
          <a:p>
            <a:r>
              <a:rPr lang="ru-RU" sz="3600" dirty="0">
                <a:solidFill>
                  <a:srgbClr val="00B0F0"/>
                </a:solidFill>
                <a:latin typeface="Arial" charset="0"/>
                <a:ea typeface="Arial" charset="0"/>
                <a:cs typeface="Arial" charset="0"/>
              </a:rPr>
              <a:t>Данные по питанию детей ЮНИСЕФ</a:t>
            </a:r>
          </a:p>
          <a:p>
            <a:r>
              <a:rPr lang="ru-RU" sz="2800" dirty="0">
                <a:solidFill>
                  <a:srgbClr val="00B0F0"/>
                </a:solidFill>
                <a:latin typeface="Arial" charset="0"/>
                <a:ea typeface="Arial" charset="0"/>
                <a:cs typeface="Arial" charset="0"/>
              </a:rPr>
              <a:t>(МИКО 2011, 2015)</a:t>
            </a:r>
            <a:endParaRPr lang="en-US" sz="3600" dirty="0"/>
          </a:p>
        </p:txBody>
      </p:sp>
      <p:pic>
        <p:nvPicPr>
          <p:cNvPr id="9" name="Объект 8"/>
          <p:cNvPicPr>
            <a:picLocks noGrp="1" noChangeAspect="1"/>
          </p:cNvPicPr>
          <p:nvPr>
            <p:ph sz="quarter" idx="4"/>
          </p:nvPr>
        </p:nvPicPr>
        <p:blipFill>
          <a:blip r:embed="rId4"/>
          <a:stretch>
            <a:fillRect/>
          </a:stretch>
        </p:blipFill>
        <p:spPr>
          <a:xfrm>
            <a:off x="3779912" y="1246777"/>
            <a:ext cx="5181956" cy="4631620"/>
          </a:xfrm>
          <a:prstGeom prst="rect">
            <a:avLst/>
          </a:prstGeom>
        </p:spPr>
      </p:pic>
    </p:spTree>
    <p:extLst>
      <p:ext uri="{BB962C8B-B14F-4D97-AF65-F5344CB8AC3E}">
        <p14:creationId xmlns:p14="http://schemas.microsoft.com/office/powerpoint/2010/main" val="391134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535112"/>
            <a:ext cx="7499176" cy="903287"/>
          </a:xfrm>
        </p:spPr>
        <p:txBody>
          <a:bodyPr>
            <a:normAutofit fontScale="62500" lnSpcReduction="20000"/>
          </a:bodyPr>
          <a:lstStyle/>
          <a:p>
            <a:pPr algn="ctr"/>
            <a:endParaRPr lang="ru-RU" dirty="0"/>
          </a:p>
          <a:p>
            <a:pPr algn="ctr"/>
            <a:endParaRPr lang="ru-RU" dirty="0"/>
          </a:p>
          <a:p>
            <a:pPr algn="ctr"/>
            <a:r>
              <a:rPr lang="ru-RU" sz="3800" dirty="0"/>
              <a:t>Республика Казахстан</a:t>
            </a:r>
            <a:endParaRPr lang="en-US" sz="3800" dirty="0"/>
          </a:p>
          <a:p>
            <a:pPr algn="ctr"/>
            <a:endParaRPr lang="en-US" dirty="0"/>
          </a:p>
        </p:txBody>
      </p:sp>
      <p:graphicFrame>
        <p:nvGraphicFramePr>
          <p:cNvPr id="7" name="Объект 6"/>
          <p:cNvGraphicFramePr>
            <a:graphicFrameLocks noGrp="1"/>
          </p:cNvGraphicFramePr>
          <p:nvPr>
            <p:ph sz="half" idx="2"/>
            <p:extLst>
              <p:ext uri="{D42A27DB-BD31-4B8C-83A1-F6EECF244321}">
                <p14:modId xmlns:p14="http://schemas.microsoft.com/office/powerpoint/2010/main" val="4243887131"/>
              </p:ext>
            </p:extLst>
          </p:nvPr>
        </p:nvGraphicFramePr>
        <p:xfrm>
          <a:off x="457200" y="2438399"/>
          <a:ext cx="7499176" cy="36877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6BF439FA-7CC5-4F82-A0A0-DEF3CA609217}"/>
              </a:ext>
            </a:extLst>
          </p:cNvPr>
          <p:cNvSpPr/>
          <p:nvPr/>
        </p:nvSpPr>
        <p:spPr>
          <a:xfrm>
            <a:off x="472031" y="110062"/>
            <a:ext cx="8001000" cy="1631216"/>
          </a:xfrm>
          <a:prstGeom prst="rect">
            <a:avLst/>
          </a:prstGeom>
        </p:spPr>
        <p:txBody>
          <a:bodyPr wrap="square">
            <a:spAutoFit/>
          </a:bodyPr>
          <a:lstStyle/>
          <a:p>
            <a:r>
              <a:rPr lang="ru-RU" sz="3600" dirty="0">
                <a:solidFill>
                  <a:srgbClr val="00B0F0"/>
                </a:solidFill>
                <a:latin typeface="Arial" charset="0"/>
                <a:ea typeface="Arial" charset="0"/>
                <a:cs typeface="Arial" charset="0"/>
              </a:rPr>
              <a:t>Показатели </a:t>
            </a:r>
            <a:r>
              <a:rPr lang="ru-RU" sz="3600" dirty="0">
                <a:solidFill>
                  <a:srgbClr val="C00000"/>
                </a:solidFill>
                <a:latin typeface="Arial" charset="0"/>
                <a:ea typeface="Arial" charset="0"/>
                <a:cs typeface="Arial" charset="0"/>
              </a:rPr>
              <a:t>знаний</a:t>
            </a:r>
            <a:r>
              <a:rPr lang="ru-RU" sz="3600" dirty="0">
                <a:solidFill>
                  <a:srgbClr val="00B0F0"/>
                </a:solidFill>
                <a:latin typeface="Arial" charset="0"/>
                <a:ea typeface="Arial" charset="0"/>
                <a:cs typeface="Arial" charset="0"/>
              </a:rPr>
              <a:t> родителей о воспитании и развитии детей </a:t>
            </a:r>
            <a:endParaRPr lang="en-US" sz="3600" dirty="0">
              <a:solidFill>
                <a:srgbClr val="00B0F0"/>
              </a:solidFill>
              <a:latin typeface="Arial" charset="0"/>
              <a:ea typeface="Arial" charset="0"/>
              <a:cs typeface="Arial" charset="0"/>
            </a:endParaRPr>
          </a:p>
          <a:p>
            <a:r>
              <a:rPr lang="ru-RU" sz="2800" dirty="0">
                <a:solidFill>
                  <a:srgbClr val="00B0F0"/>
                </a:solidFill>
                <a:latin typeface="Arial" charset="0"/>
                <a:ea typeface="Arial" charset="0"/>
                <a:cs typeface="Arial" charset="0"/>
              </a:rPr>
              <a:t>(МИКО 2011, 2015)</a:t>
            </a:r>
            <a:endParaRPr lang="en-US" sz="3600" dirty="0"/>
          </a:p>
        </p:txBody>
      </p:sp>
    </p:spTree>
    <p:extLst>
      <p:ext uri="{BB962C8B-B14F-4D97-AF65-F5344CB8AC3E}">
        <p14:creationId xmlns:p14="http://schemas.microsoft.com/office/powerpoint/2010/main" val="128883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43000" y="304800"/>
            <a:ext cx="617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spcBef>
                <a:spcPct val="50000"/>
              </a:spcBef>
              <a:buFontTx/>
              <a:buChar char="•"/>
            </a:pPr>
            <a:endParaRPr lang="es-ES" altLang="en-US" sz="2800">
              <a:latin typeface="Times New Roman" pitchFamily="18" charset="0"/>
            </a:endParaRPr>
          </a:p>
        </p:txBody>
      </p:sp>
      <p:sp>
        <p:nvSpPr>
          <p:cNvPr id="20483" name="Rectangle 3"/>
          <p:cNvSpPr>
            <a:spLocks noChangeArrowheads="1"/>
          </p:cNvSpPr>
          <p:nvPr/>
        </p:nvSpPr>
        <p:spPr bwMode="auto">
          <a:xfrm>
            <a:off x="1828800" y="1457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eaLnBrk="1" hangingPunct="1"/>
            <a:endParaRPr lang="ru-RU" altLang="en-US" sz="1800">
              <a:latin typeface="Arial" pitchFamily="34" charset="0"/>
            </a:endParaRPr>
          </a:p>
        </p:txBody>
      </p:sp>
      <p:sp>
        <p:nvSpPr>
          <p:cNvPr id="20484" name="Rectangle 4"/>
          <p:cNvSpPr>
            <a:spLocks noChangeArrowheads="1"/>
          </p:cNvSpPr>
          <p:nvPr/>
        </p:nvSpPr>
        <p:spPr bwMode="auto">
          <a:xfrm>
            <a:off x="2514600" y="2005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eaLnBrk="1" hangingPunct="1"/>
            <a:endParaRPr lang="ru-RU" altLang="en-US" sz="1800">
              <a:latin typeface="Arial" pitchFamily="34" charset="0"/>
            </a:endParaRPr>
          </a:p>
        </p:txBody>
      </p:sp>
      <p:sp>
        <p:nvSpPr>
          <p:cNvPr id="20485" name="Rectangle 5"/>
          <p:cNvSpPr>
            <a:spLocks noChangeArrowheads="1"/>
          </p:cNvSpPr>
          <p:nvPr/>
        </p:nvSpPr>
        <p:spPr bwMode="auto">
          <a:xfrm>
            <a:off x="5486400" y="4267200"/>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25000"/>
              </a:spcBef>
            </a:pPr>
            <a:r>
              <a:rPr lang="ru-RU" altLang="en-US" sz="1800" dirty="0">
                <a:latin typeface="Arial" pitchFamily="34" charset="0"/>
              </a:rPr>
              <a:t>Оптимальный уровень инвестиций </a:t>
            </a:r>
            <a:endParaRPr lang="en-US" altLang="en-US" sz="1800" dirty="0">
              <a:latin typeface="Arial" pitchFamily="34" charset="0"/>
            </a:endParaRPr>
          </a:p>
        </p:txBody>
      </p:sp>
      <p:grpSp>
        <p:nvGrpSpPr>
          <p:cNvPr id="20486" name="Group 6"/>
          <p:cNvGrpSpPr>
            <a:grpSpLocks/>
          </p:cNvGrpSpPr>
          <p:nvPr/>
        </p:nvGrpSpPr>
        <p:grpSpPr bwMode="auto">
          <a:xfrm>
            <a:off x="457200" y="1183481"/>
            <a:ext cx="6172200" cy="4757738"/>
            <a:chOff x="576" y="720"/>
            <a:chExt cx="3888" cy="2997"/>
          </a:xfrm>
        </p:grpSpPr>
        <p:sp>
          <p:nvSpPr>
            <p:cNvPr id="20498" name="Line 7"/>
            <p:cNvSpPr>
              <a:spLocks noChangeShapeType="1"/>
            </p:cNvSpPr>
            <p:nvPr/>
          </p:nvSpPr>
          <p:spPr bwMode="auto">
            <a:xfrm>
              <a:off x="576" y="720"/>
              <a:ext cx="0" cy="27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9" name="Line 8"/>
            <p:cNvSpPr>
              <a:spLocks noChangeShapeType="1"/>
            </p:cNvSpPr>
            <p:nvPr/>
          </p:nvSpPr>
          <p:spPr bwMode="auto">
            <a:xfrm>
              <a:off x="576" y="3456"/>
              <a:ext cx="38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0" name="Freeform 9"/>
            <p:cNvSpPr>
              <a:spLocks/>
            </p:cNvSpPr>
            <p:nvPr/>
          </p:nvSpPr>
          <p:spPr bwMode="auto">
            <a:xfrm>
              <a:off x="768" y="912"/>
              <a:ext cx="3648" cy="2208"/>
            </a:xfrm>
            <a:custGeom>
              <a:avLst/>
              <a:gdLst>
                <a:gd name="T0" fmla="*/ 0 w 3648"/>
                <a:gd name="T1" fmla="*/ 0 h 1872"/>
                <a:gd name="T2" fmla="*/ 1104 w 3648"/>
                <a:gd name="T3" fmla="*/ 4136 h 1872"/>
                <a:gd name="T4" fmla="*/ 3648 w 3648"/>
                <a:gd name="T5" fmla="*/ 5039 h 1872"/>
                <a:gd name="T6" fmla="*/ 0 60000 65536"/>
                <a:gd name="T7" fmla="*/ 0 60000 65536"/>
                <a:gd name="T8" fmla="*/ 0 60000 65536"/>
                <a:gd name="T9" fmla="*/ 0 w 3648"/>
                <a:gd name="T10" fmla="*/ 0 h 1872"/>
                <a:gd name="T11" fmla="*/ 3648 w 3648"/>
                <a:gd name="T12" fmla="*/ 1872 h 1872"/>
              </a:gdLst>
              <a:ahLst/>
              <a:cxnLst>
                <a:cxn ang="T6">
                  <a:pos x="T0" y="T1"/>
                </a:cxn>
                <a:cxn ang="T7">
                  <a:pos x="T2" y="T3"/>
                </a:cxn>
                <a:cxn ang="T8">
                  <a:pos x="T4" y="T5"/>
                </a:cxn>
              </a:cxnLst>
              <a:rect l="T9" t="T10" r="T11" b="T12"/>
              <a:pathLst>
                <a:path w="3648" h="1872">
                  <a:moveTo>
                    <a:pt x="0" y="0"/>
                  </a:moveTo>
                  <a:cubicBezTo>
                    <a:pt x="248" y="612"/>
                    <a:pt x="496" y="1224"/>
                    <a:pt x="1104" y="1536"/>
                  </a:cubicBezTo>
                  <a:cubicBezTo>
                    <a:pt x="1712" y="1848"/>
                    <a:pt x="3192" y="1816"/>
                    <a:pt x="3648" y="1872"/>
                  </a:cubicBezTo>
                </a:path>
              </a:pathLst>
            </a:custGeom>
            <a:noFill/>
            <a:ln w="349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0501" name="Line 10"/>
            <p:cNvSpPr>
              <a:spLocks noChangeShapeType="1"/>
            </p:cNvSpPr>
            <p:nvPr/>
          </p:nvSpPr>
          <p:spPr bwMode="auto">
            <a:xfrm flipV="1">
              <a:off x="1152" y="1872"/>
              <a:ext cx="0" cy="15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2" name="Line 11"/>
            <p:cNvSpPr>
              <a:spLocks noChangeShapeType="1"/>
            </p:cNvSpPr>
            <p:nvPr/>
          </p:nvSpPr>
          <p:spPr bwMode="auto">
            <a:xfrm flipV="1">
              <a:off x="2112" y="2832"/>
              <a:ext cx="0" cy="62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3" name="Text Box 12"/>
            <p:cNvSpPr txBox="1">
              <a:spLocks noChangeArrowheads="1"/>
            </p:cNvSpPr>
            <p:nvPr/>
          </p:nvSpPr>
          <p:spPr bwMode="auto">
            <a:xfrm>
              <a:off x="648" y="3194"/>
              <a:ext cx="62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spcBef>
                  <a:spcPct val="50000"/>
                </a:spcBef>
              </a:pPr>
              <a:r>
                <a:rPr lang="ru-RU" altLang="en-US" sz="1200" b="1" dirty="0">
                  <a:latin typeface="Arial" pitchFamily="34" charset="0"/>
                </a:rPr>
                <a:t>Ранний 0-3 года, дошкольный 3-6 лет </a:t>
              </a:r>
              <a:endParaRPr lang="en-US" altLang="en-US" sz="1200" b="1" dirty="0">
                <a:latin typeface="Arial" pitchFamily="34" charset="0"/>
              </a:endParaRPr>
            </a:p>
          </p:txBody>
        </p:sp>
        <p:sp>
          <p:nvSpPr>
            <p:cNvPr id="20504" name="Rectangle 13"/>
            <p:cNvSpPr>
              <a:spLocks noChangeArrowheads="1"/>
            </p:cNvSpPr>
            <p:nvPr/>
          </p:nvSpPr>
          <p:spPr bwMode="auto">
            <a:xfrm>
              <a:off x="1344" y="3264"/>
              <a:ext cx="6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spcBef>
                  <a:spcPct val="25000"/>
                </a:spcBef>
              </a:pPr>
              <a:r>
                <a:rPr lang="ru-RU" altLang="en-US" sz="1200" b="1">
                  <a:latin typeface="Arial" pitchFamily="34" charset="0"/>
                </a:rPr>
                <a:t>Школьный </a:t>
              </a:r>
              <a:endParaRPr lang="en-US" altLang="en-US" sz="1200" b="1">
                <a:latin typeface="Arial" pitchFamily="34" charset="0"/>
              </a:endParaRPr>
            </a:p>
          </p:txBody>
        </p:sp>
        <p:sp>
          <p:nvSpPr>
            <p:cNvPr id="20505" name="Rectangle 14"/>
            <p:cNvSpPr>
              <a:spLocks noChangeArrowheads="1"/>
            </p:cNvSpPr>
            <p:nvPr/>
          </p:nvSpPr>
          <p:spPr bwMode="auto">
            <a:xfrm>
              <a:off x="2318" y="3183"/>
              <a:ext cx="8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25000"/>
                </a:spcBef>
              </a:pPr>
              <a:r>
                <a:rPr lang="ru-RU" altLang="en-US" sz="1200" b="1" dirty="0">
                  <a:latin typeface="Arial" pitchFamily="34" charset="0"/>
                </a:rPr>
                <a:t>Старше школьного </a:t>
              </a:r>
              <a:endParaRPr lang="en-US" altLang="en-US" sz="1200" b="1" dirty="0">
                <a:latin typeface="Arial" pitchFamily="34" charset="0"/>
              </a:endParaRPr>
            </a:p>
          </p:txBody>
        </p:sp>
        <p:sp>
          <p:nvSpPr>
            <p:cNvPr id="20506" name="Rectangle 15"/>
            <p:cNvSpPr>
              <a:spLocks noChangeArrowheads="1"/>
            </p:cNvSpPr>
            <p:nvPr/>
          </p:nvSpPr>
          <p:spPr bwMode="auto">
            <a:xfrm>
              <a:off x="2064" y="3504"/>
              <a:ext cx="38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25000"/>
                </a:spcBef>
              </a:pPr>
              <a:r>
                <a:rPr lang="ru-RU" altLang="en-US" sz="800" b="1">
                  <a:latin typeface="Arial" pitchFamily="34" charset="0"/>
                </a:rPr>
                <a:t>Возраст</a:t>
              </a:r>
              <a:r>
                <a:rPr lang="ru-RU" altLang="en-US" sz="1000" b="1">
                  <a:latin typeface="Arial" pitchFamily="34" charset="0"/>
                </a:rPr>
                <a:t> </a:t>
              </a:r>
              <a:endParaRPr lang="en-US" altLang="en-US" sz="1000" b="1">
                <a:latin typeface="Arial" pitchFamily="34" charset="0"/>
              </a:endParaRPr>
            </a:p>
          </p:txBody>
        </p:sp>
        <p:sp>
          <p:nvSpPr>
            <p:cNvPr id="20507" name="Rectangle 16"/>
            <p:cNvSpPr>
              <a:spLocks noChangeArrowheads="1"/>
            </p:cNvSpPr>
            <p:nvPr/>
          </p:nvSpPr>
          <p:spPr bwMode="auto">
            <a:xfrm>
              <a:off x="624" y="3504"/>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25000"/>
                </a:spcBef>
              </a:pPr>
              <a:endParaRPr lang="en-US" altLang="en-US" sz="1400" b="1" dirty="0">
                <a:latin typeface="Arial" pitchFamily="34" charset="0"/>
              </a:endParaRPr>
            </a:p>
          </p:txBody>
        </p:sp>
      </p:grpSp>
      <p:grpSp>
        <p:nvGrpSpPr>
          <p:cNvPr id="3" name="Group 18"/>
          <p:cNvGrpSpPr>
            <a:grpSpLocks/>
          </p:cNvGrpSpPr>
          <p:nvPr/>
        </p:nvGrpSpPr>
        <p:grpSpPr bwMode="auto">
          <a:xfrm>
            <a:off x="1600200" y="1295400"/>
            <a:ext cx="7272338" cy="3657600"/>
            <a:chOff x="720" y="960"/>
            <a:chExt cx="4581" cy="2304"/>
          </a:xfrm>
        </p:grpSpPr>
        <p:sp>
          <p:nvSpPr>
            <p:cNvPr id="20495" name="Line 19"/>
            <p:cNvSpPr>
              <a:spLocks noChangeShapeType="1"/>
            </p:cNvSpPr>
            <p:nvPr/>
          </p:nvSpPr>
          <p:spPr bwMode="auto">
            <a:xfrm flipV="1">
              <a:off x="720" y="3120"/>
              <a:ext cx="432"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0">
                  <a:solidFill>
                    <a:srgbClr val="000000"/>
                  </a:solidFill>
                  <a:prstDash val="dash"/>
                  <a:round/>
                  <a:headEnd/>
                  <a:tailEnd/>
                </a14:hiddenLine>
              </a:ext>
            </a:extLst>
          </p:spPr>
          <p:txBody>
            <a:bodyPr>
              <a:spAutoFit/>
            </a:bodyPr>
            <a:lstStyle/>
            <a:p>
              <a:endParaRPr lang="en-US"/>
            </a:p>
          </p:txBody>
        </p:sp>
        <p:sp>
          <p:nvSpPr>
            <p:cNvPr id="20496" name="Line 20"/>
            <p:cNvSpPr>
              <a:spLocks noChangeShapeType="1"/>
            </p:cNvSpPr>
            <p:nvPr/>
          </p:nvSpPr>
          <p:spPr bwMode="auto">
            <a:xfrm flipV="1">
              <a:off x="1152" y="960"/>
              <a:ext cx="2976" cy="216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0">
                  <a:solidFill>
                    <a:srgbClr val="000000"/>
                  </a:solidFill>
                  <a:prstDash val="dash"/>
                  <a:round/>
                  <a:headEnd/>
                  <a:tailEnd/>
                </a14:hiddenLine>
              </a:ext>
            </a:extLst>
          </p:spPr>
          <p:txBody>
            <a:bodyPr>
              <a:spAutoFit/>
            </a:bodyPr>
            <a:lstStyle/>
            <a:p>
              <a:endParaRPr lang="en-US"/>
            </a:p>
          </p:txBody>
        </p:sp>
        <p:sp>
          <p:nvSpPr>
            <p:cNvPr id="20497" name="Rectangle 21"/>
            <p:cNvSpPr>
              <a:spLocks noChangeArrowheads="1"/>
            </p:cNvSpPr>
            <p:nvPr/>
          </p:nvSpPr>
          <p:spPr bwMode="auto">
            <a:xfrm>
              <a:off x="3765" y="1488"/>
              <a:ext cx="153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spcBef>
                  <a:spcPct val="25000"/>
                </a:spcBef>
              </a:pPr>
              <a:r>
                <a:rPr lang="ru-RU" altLang="en-US" sz="1800" dirty="0">
                  <a:latin typeface="Arial" pitchFamily="34" charset="0"/>
                </a:rPr>
                <a:t>Совокупные государственные  </a:t>
              </a:r>
              <a:r>
                <a:rPr lang="ru-RU" altLang="en-US" sz="1800" dirty="0">
                  <a:latin typeface="+mj-lt"/>
                </a:rPr>
                <a:t>инвестиции</a:t>
              </a:r>
              <a:r>
                <a:rPr lang="ru-RU" altLang="en-US" sz="1800" dirty="0">
                  <a:latin typeface="Arial" pitchFamily="34" charset="0"/>
                </a:rPr>
                <a:t> </a:t>
              </a:r>
              <a:endParaRPr lang="en-US" altLang="en-US" sz="1800" dirty="0">
                <a:latin typeface="Arial" pitchFamily="34" charset="0"/>
              </a:endParaRPr>
            </a:p>
          </p:txBody>
        </p:sp>
      </p:grpSp>
      <p:sp>
        <p:nvSpPr>
          <p:cNvPr id="20489" name="Text Box 22"/>
          <p:cNvSpPr txBox="1">
            <a:spLocks noChangeArrowheads="1"/>
          </p:cNvSpPr>
          <p:nvPr/>
        </p:nvSpPr>
        <p:spPr bwMode="auto">
          <a:xfrm>
            <a:off x="1905000" y="6019800"/>
            <a:ext cx="693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spcBef>
                <a:spcPct val="50000"/>
              </a:spcBef>
            </a:pPr>
            <a:r>
              <a:rPr lang="en-US" altLang="en-US" sz="1000" dirty="0">
                <a:latin typeface="Arial" pitchFamily="34" charset="0"/>
              </a:rPr>
              <a:t>Source: Heckman &amp; </a:t>
            </a:r>
            <a:r>
              <a:rPr lang="en-US" altLang="en-US" sz="1000" dirty="0" err="1">
                <a:latin typeface="Arial" pitchFamily="34" charset="0"/>
              </a:rPr>
              <a:t>Carneiro</a:t>
            </a:r>
            <a:r>
              <a:rPr lang="en-US" altLang="en-US" sz="1000" dirty="0">
                <a:latin typeface="Arial" pitchFamily="34" charset="0"/>
              </a:rPr>
              <a:t> Human Social Policy, 2003, Voices for America and the Child and Family Policy Center. Early Learning Left out An Examination of Public Investment in Education and Development by Child Age, 2004 </a:t>
            </a:r>
          </a:p>
        </p:txBody>
      </p:sp>
      <p:sp>
        <p:nvSpPr>
          <p:cNvPr id="20490" name="Line 23"/>
          <p:cNvSpPr>
            <a:spLocks noChangeShapeType="1"/>
          </p:cNvSpPr>
          <p:nvPr/>
        </p:nvSpPr>
        <p:spPr bwMode="auto">
          <a:xfrm>
            <a:off x="914400" y="3581400"/>
            <a:ext cx="6553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1" name="Line 24"/>
          <p:cNvSpPr>
            <a:spLocks noChangeShapeType="1"/>
          </p:cNvSpPr>
          <p:nvPr/>
        </p:nvSpPr>
        <p:spPr bwMode="auto">
          <a:xfrm>
            <a:off x="914400" y="3352800"/>
            <a:ext cx="6324600"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2" name="Line 25"/>
          <p:cNvSpPr>
            <a:spLocks noChangeShapeType="1"/>
          </p:cNvSpPr>
          <p:nvPr/>
        </p:nvSpPr>
        <p:spPr bwMode="auto">
          <a:xfrm>
            <a:off x="838200" y="3276600"/>
            <a:ext cx="662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Text Box 26"/>
          <p:cNvSpPr txBox="1">
            <a:spLocks noChangeArrowheads="1"/>
          </p:cNvSpPr>
          <p:nvPr/>
        </p:nvSpPr>
        <p:spPr bwMode="auto">
          <a:xfrm>
            <a:off x="5791200" y="29718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spcBef>
                <a:spcPct val="50000"/>
              </a:spcBef>
            </a:pPr>
            <a:r>
              <a:rPr lang="ru-RU" altLang="en-US" sz="1800" dirty="0">
                <a:latin typeface="Arial" pitchFamily="34" charset="0"/>
              </a:rPr>
              <a:t>Норма окупаемости </a:t>
            </a:r>
            <a:r>
              <a:rPr lang="en-US" altLang="en-US" sz="1800" dirty="0">
                <a:latin typeface="Arial" pitchFamily="34" charset="0"/>
              </a:rPr>
              <a:t>= 1</a:t>
            </a:r>
          </a:p>
        </p:txBody>
      </p:sp>
      <p:sp>
        <p:nvSpPr>
          <p:cNvPr id="153627" name="Line 27"/>
          <p:cNvSpPr>
            <a:spLocks noChangeShapeType="1"/>
          </p:cNvSpPr>
          <p:nvPr/>
        </p:nvSpPr>
        <p:spPr bwMode="auto">
          <a:xfrm flipV="1">
            <a:off x="990600" y="1371600"/>
            <a:ext cx="6934200" cy="3810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itle 1">
            <a:extLst>
              <a:ext uri="{FF2B5EF4-FFF2-40B4-BE49-F238E27FC236}">
                <a16:creationId xmlns:a16="http://schemas.microsoft.com/office/drawing/2014/main" id="{11983885-21AA-4F04-AEAA-18DA1336F2D9}"/>
              </a:ext>
            </a:extLst>
          </p:cNvPr>
          <p:cNvSpPr txBox="1">
            <a:spLocks/>
          </p:cNvSpPr>
          <p:nvPr/>
        </p:nvSpPr>
        <p:spPr>
          <a:xfrm>
            <a:off x="643128" y="76200"/>
            <a:ext cx="8229600" cy="857250"/>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ru-RU" dirty="0">
                <a:solidFill>
                  <a:srgbClr val="00B0F0"/>
                </a:solidFill>
                <a:latin typeface="Arial" charset="0"/>
                <a:ea typeface="Arial" charset="0"/>
                <a:cs typeface="Arial" charset="0"/>
              </a:rPr>
              <a:t>Инвестиции в ранний возраст снижают расходы всех сфер в более старшем возрасте</a:t>
            </a:r>
            <a:endParaRPr lang="en-US"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41023106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7"/>
                                        </p:tgtEl>
                                        <p:attrNameLst>
                                          <p:attrName>style.visibility</p:attrName>
                                        </p:attrNameLst>
                                      </p:cBhvr>
                                      <p:to>
                                        <p:strVal val="visible"/>
                                      </p:to>
                                    </p:set>
                                    <p:anim calcmode="lin" valueType="num">
                                      <p:cBhvr additive="base">
                                        <p:cTn id="7" dur="500" fill="hold"/>
                                        <p:tgtEl>
                                          <p:spTgt spid="153627"/>
                                        </p:tgtEl>
                                        <p:attrNameLst>
                                          <p:attrName>ppt_x</p:attrName>
                                        </p:attrNameLst>
                                      </p:cBhvr>
                                      <p:tavLst>
                                        <p:tav tm="0">
                                          <p:val>
                                            <p:strVal val="#ppt_x"/>
                                          </p:val>
                                        </p:tav>
                                        <p:tav tm="100000">
                                          <p:val>
                                            <p:strVal val="#ppt_x"/>
                                          </p:val>
                                        </p:tav>
                                      </p:tavLst>
                                    </p:anim>
                                    <p:anim calcmode="lin" valueType="num">
                                      <p:cBhvr additive="base">
                                        <p:cTn id="8" dur="500" fill="hold"/>
                                        <p:tgtEl>
                                          <p:spTgt spid="1536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8229600" cy="4800600"/>
          </a:xfrm>
        </p:spPr>
        <p:txBody>
          <a:bodyPr>
            <a:normAutofit/>
          </a:bodyPr>
          <a:lstStyle/>
          <a:p>
            <a:r>
              <a:rPr lang="ru-RU" sz="2900" dirty="0">
                <a:latin typeface="Arial" panose="020B0604020202020204" pitchFamily="34" charset="0"/>
                <a:cs typeface="Arial" panose="020B0604020202020204" pitchFamily="34" charset="0"/>
              </a:rPr>
              <a:t>Оптимизация ПМСП с внедрением универсальной-прогрессивной модели посещений специалиста на дому (патронажная служба)</a:t>
            </a:r>
          </a:p>
          <a:p>
            <a:endParaRPr lang="ru-RU" sz="2900" dirty="0">
              <a:latin typeface="Arial" panose="020B0604020202020204" pitchFamily="34" charset="0"/>
              <a:cs typeface="Arial" panose="020B0604020202020204" pitchFamily="34" charset="0"/>
            </a:endParaRPr>
          </a:p>
          <a:p>
            <a:r>
              <a:rPr lang="ru-RU" sz="2900" dirty="0">
                <a:latin typeface="Arial" panose="020B0604020202020204" pitchFamily="34" charset="0"/>
                <a:cs typeface="Arial" panose="020B0604020202020204" pitchFamily="34" charset="0"/>
              </a:rPr>
              <a:t>Это эффективный способ </a:t>
            </a:r>
            <a:r>
              <a:rPr lang="ru-RU" sz="2900" dirty="0">
                <a:solidFill>
                  <a:srgbClr val="C00000"/>
                </a:solidFill>
                <a:latin typeface="Arial" panose="020B0604020202020204" pitchFamily="34" charset="0"/>
                <a:cs typeface="Arial" panose="020B0604020202020204" pitchFamily="34" charset="0"/>
              </a:rPr>
              <a:t>улучшить здоровье и благополучие</a:t>
            </a:r>
            <a:r>
              <a:rPr lang="ru-RU" sz="2900" dirty="0">
                <a:latin typeface="Arial" panose="020B0604020202020204" pitchFamily="34" charset="0"/>
                <a:cs typeface="Arial" panose="020B0604020202020204" pitchFamily="34" charset="0"/>
              </a:rPr>
              <a:t> матерей и детей в Казахстане</a:t>
            </a:r>
          </a:p>
        </p:txBody>
      </p:sp>
      <p:sp>
        <p:nvSpPr>
          <p:cNvPr id="4" name="Title 1">
            <a:extLst>
              <a:ext uri="{FF2B5EF4-FFF2-40B4-BE49-F238E27FC236}">
                <a16:creationId xmlns:a16="http://schemas.microsoft.com/office/drawing/2014/main" id="{4D706FEC-59C3-4C6A-9678-29BC88B9B464}"/>
              </a:ext>
            </a:extLst>
          </p:cNvPr>
          <p:cNvSpPr txBox="1">
            <a:spLocks/>
          </p:cNvSpPr>
          <p:nvPr/>
        </p:nvSpPr>
        <p:spPr>
          <a:xfrm>
            <a:off x="457200" y="381000"/>
            <a:ext cx="8229600" cy="857250"/>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ru-RU" dirty="0">
                <a:solidFill>
                  <a:srgbClr val="00B0F0"/>
                </a:solidFill>
                <a:latin typeface="Arial" charset="0"/>
                <a:ea typeface="Arial" charset="0"/>
                <a:cs typeface="Arial" charset="0"/>
              </a:rPr>
              <a:t>Государственная программа «</a:t>
            </a:r>
            <a:r>
              <a:rPr lang="ru-RU" dirty="0">
                <a:solidFill>
                  <a:srgbClr val="C00000"/>
                </a:solidFill>
                <a:latin typeface="Arial" charset="0"/>
                <a:ea typeface="Arial" charset="0"/>
                <a:cs typeface="Arial" charset="0"/>
              </a:rPr>
              <a:t>Денсаулык</a:t>
            </a:r>
            <a:r>
              <a:rPr lang="ru-RU" dirty="0">
                <a:solidFill>
                  <a:srgbClr val="00B0F0"/>
                </a:solidFill>
                <a:latin typeface="Arial" charset="0"/>
                <a:ea typeface="Arial" charset="0"/>
                <a:cs typeface="Arial" charset="0"/>
              </a:rPr>
              <a:t>» 2016-2020 гг.</a:t>
            </a:r>
            <a:endParaRPr lang="en-US" dirty="0">
              <a:solidFill>
                <a:srgbClr val="00B0F0"/>
              </a:solidFill>
              <a:latin typeface="Arial" charset="0"/>
              <a:ea typeface="Arial" charset="0"/>
              <a:cs typeface="Arial" charset="0"/>
            </a:endParaRPr>
          </a:p>
        </p:txBody>
      </p:sp>
    </p:spTree>
    <p:extLst>
      <p:ext uri="{BB962C8B-B14F-4D97-AF65-F5344CB8AC3E}">
        <p14:creationId xmlns:p14="http://schemas.microsoft.com/office/powerpoint/2010/main" val="6377887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2438</Words>
  <Application>Microsoft Office PowerPoint</Application>
  <PresentationFormat>On-screen Show (4:3)</PresentationFormat>
  <Paragraphs>283</Paragraphs>
  <Slides>24</Slides>
  <Notes>11</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Myriad Pro Light</vt:lpstr>
      <vt:lpstr>Times New Roman</vt:lpstr>
      <vt:lpstr>Wingdings</vt:lpstr>
      <vt:lpstr>Тема Office</vt:lpstr>
      <vt:lpstr>Перспективы внедрения универсальной- прогрессивной модели патронажной службы в РК.</vt:lpstr>
      <vt:lpstr>PowerPoint Presentation</vt:lpstr>
      <vt:lpstr>Существовавшая ранее  система патронажных посещений к детям раннего возраста до 2018 г.</vt:lpstr>
      <vt:lpstr>PowerPoint Presentation</vt:lpstr>
      <vt:lpstr>PowerPoint Presentation</vt:lpstr>
      <vt:lpstr>PowerPoint Presentation</vt:lpstr>
      <vt:lpstr>PowerPoint Presentation</vt:lpstr>
      <vt:lpstr>PowerPoint Presentation</vt:lpstr>
      <vt:lpstr>PowerPoint Presentation</vt:lpstr>
      <vt:lpstr>Схема универсальной-прогрессивной модели патронажа детей до 5 лет (посещений на дому медсестрой, осуществляющей патронаж) </vt:lpstr>
      <vt:lpstr>PowerPoint Presentation</vt:lpstr>
      <vt:lpstr>PowerPoint Presentation</vt:lpstr>
      <vt:lpstr>PowerPoint Presentation</vt:lpstr>
      <vt:lpstr>16 учебных модулей ЮНИСЕФ  (доступны для всех)</vt:lpstr>
      <vt:lpstr> Стратегия достижения качества патронажных услуг</vt:lpstr>
      <vt:lpstr>  </vt:lpstr>
      <vt:lpstr>PowerPoint Presentation</vt:lpstr>
      <vt:lpstr>PowerPoint Presentation</vt:lpstr>
      <vt:lpstr>Факторы, препятствующие эффективному внедрению новой модели</vt:lpstr>
      <vt:lpstr>Факторы, препятствующие эффективному внедрению новой модели</vt:lpstr>
      <vt:lpstr>Рекомендации по внедрению </vt:lpstr>
      <vt:lpstr>PowerPoint Presentation</vt:lpstr>
      <vt:lpstr>Рекомендуемые тренинги </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принципы  современной системы патронажного сестринского обслуживания в Казахстане.  Для чего нужна  универсально-прогрессивная модель патронажной службы?</dc:title>
  <dc:creator>user</dc:creator>
  <cp:lastModifiedBy>Larissa Tikhonova</cp:lastModifiedBy>
  <cp:revision>186</cp:revision>
  <cp:lastPrinted>2018-06-13T11:21:17Z</cp:lastPrinted>
  <dcterms:created xsi:type="dcterms:W3CDTF">2017-12-05T04:34:20Z</dcterms:created>
  <dcterms:modified xsi:type="dcterms:W3CDTF">2018-06-19T05:47:24Z</dcterms:modified>
</cp:coreProperties>
</file>